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363" r:id="rId6"/>
    <p:sldId id="1152" r:id="rId7"/>
    <p:sldId id="369" r:id="rId8"/>
    <p:sldId id="368" r:id="rId9"/>
    <p:sldId id="1153" r:id="rId10"/>
    <p:sldId id="499" r:id="rId11"/>
    <p:sldId id="500" r:id="rId12"/>
    <p:sldId id="502" r:id="rId13"/>
    <p:sldId id="507" r:id="rId14"/>
    <p:sldId id="1142" r:id="rId15"/>
    <p:sldId id="1149" r:id="rId16"/>
    <p:sldId id="364" r:id="rId17"/>
    <p:sldId id="498" r:id="rId18"/>
    <p:sldId id="1150" r:id="rId19"/>
    <p:sldId id="1144" r:id="rId20"/>
    <p:sldId id="366" r:id="rId21"/>
    <p:sldId id="508" r:id="rId22"/>
    <p:sldId id="1151" r:id="rId23"/>
    <p:sldId id="1146" r:id="rId24"/>
    <p:sldId id="365" r:id="rId25"/>
  </p:sldIdLst>
  <p:sldSz cx="12192000" cy="6858000"/>
  <p:notesSz cx="7077075" cy="8520113"/>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684" userDrawn="1">
          <p15:clr>
            <a:srgbClr val="A4A3A4"/>
          </p15:clr>
        </p15:guide>
        <p15:guide id="2" pos="222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27092"/>
    <a:srgbClr val="BDD7EE"/>
    <a:srgbClr val="FFFFFF"/>
    <a:srgbClr val="B1D254"/>
    <a:srgbClr val="0000FF"/>
    <a:srgbClr val="2A6EA8"/>
    <a:srgbClr val="FF6600"/>
    <a:srgbClr val="1A4669"/>
    <a:srgbClr val="C6D254"/>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27" autoAdjust="0"/>
    <p:restoredTop sz="96349" autoAdjust="0"/>
  </p:normalViewPr>
  <p:slideViewPr>
    <p:cSldViewPr snapToGrid="0">
      <p:cViewPr varScale="1">
        <p:scale>
          <a:sx n="99" d="100"/>
          <a:sy n="99" d="100"/>
        </p:scale>
        <p:origin x="96" y="24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2684"/>
        <p:guide pos="222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B8E9F9-3BC1-4CEB-94C0-BA13AA63E5CA}" type="doc">
      <dgm:prSet loTypeId="urn:microsoft.com/office/officeart/2005/8/layout/pyramid1" loCatId="pyramid" qsTypeId="urn:microsoft.com/office/officeart/2005/8/quickstyle/simple1" qsCatId="simple" csTypeId="urn:microsoft.com/office/officeart/2005/8/colors/accent1_2" csCatId="accent1" phldr="1"/>
      <dgm:spPr/>
    </dgm:pt>
    <dgm:pt modelId="{1C05AE54-6031-4367-88B2-694373E7BAFC}">
      <dgm:prSet phldrT="[文本]"/>
      <dgm:spPr>
        <a:solidFill>
          <a:srgbClr val="92D050"/>
        </a:solidFill>
      </dgm:spPr>
      <dgm:t>
        <a:bodyPr/>
        <a:lstStyle/>
        <a:p>
          <a:endParaRPr lang="zh-CN" altLang="en-US" dirty="0"/>
        </a:p>
      </dgm:t>
    </dgm:pt>
    <dgm:pt modelId="{9C2D4B98-01A1-4E7B-888A-CE429A06F8A7}" type="parTrans" cxnId="{0FECFB04-9DDB-432A-8D57-CBD256914EC4}">
      <dgm:prSet/>
      <dgm:spPr/>
      <dgm:t>
        <a:bodyPr/>
        <a:lstStyle/>
        <a:p>
          <a:endParaRPr lang="zh-CN" altLang="en-US"/>
        </a:p>
      </dgm:t>
    </dgm:pt>
    <dgm:pt modelId="{A8172427-BE1A-4F62-986A-24E841D446EB}" type="sibTrans" cxnId="{0FECFB04-9DDB-432A-8D57-CBD256914EC4}">
      <dgm:prSet/>
      <dgm:spPr/>
      <dgm:t>
        <a:bodyPr/>
        <a:lstStyle/>
        <a:p>
          <a:endParaRPr lang="zh-CN" altLang="en-US"/>
        </a:p>
      </dgm:t>
    </dgm:pt>
    <dgm:pt modelId="{7215182B-292E-4076-A0CF-82C757D66C63}">
      <dgm:prSet phldrT="[文本]"/>
      <dgm:spPr>
        <a:solidFill>
          <a:srgbClr val="00B0F0"/>
        </a:solidFill>
      </dgm:spPr>
      <dgm:t>
        <a:bodyPr/>
        <a:lstStyle/>
        <a:p>
          <a:r>
            <a:rPr lang="en-US" altLang="zh-CN" dirty="0"/>
            <a:t>  B</a:t>
          </a:r>
          <a:endParaRPr lang="zh-CN" altLang="en-US" dirty="0"/>
        </a:p>
      </dgm:t>
    </dgm:pt>
    <dgm:pt modelId="{06FAAE5B-C42D-4DBD-A6E7-4E8BE9D6266C}" type="parTrans" cxnId="{A05AD830-FC18-422C-A9BC-4AA6E42E9A5D}">
      <dgm:prSet/>
      <dgm:spPr/>
      <dgm:t>
        <a:bodyPr/>
        <a:lstStyle/>
        <a:p>
          <a:endParaRPr lang="zh-CN" altLang="en-US"/>
        </a:p>
      </dgm:t>
    </dgm:pt>
    <dgm:pt modelId="{3E377C3D-3A70-40F0-B2D3-4851AE9D3713}" type="sibTrans" cxnId="{A05AD830-FC18-422C-A9BC-4AA6E42E9A5D}">
      <dgm:prSet/>
      <dgm:spPr/>
      <dgm:t>
        <a:bodyPr/>
        <a:lstStyle/>
        <a:p>
          <a:endParaRPr lang="zh-CN" altLang="en-US"/>
        </a:p>
      </dgm:t>
    </dgm:pt>
    <dgm:pt modelId="{49C17133-CCE5-4F4C-A3D8-D9F87A14DBD3}">
      <dgm:prSet phldrT="[文本]"/>
      <dgm:spPr>
        <a:solidFill>
          <a:srgbClr val="CC6600"/>
        </a:solidFill>
      </dgm:spPr>
      <dgm:t>
        <a:bodyPr/>
        <a:lstStyle/>
        <a:p>
          <a:r>
            <a:rPr lang="en-US" altLang="zh-CN" dirty="0"/>
            <a:t>   C</a:t>
          </a:r>
          <a:endParaRPr lang="zh-CN" altLang="en-US" dirty="0"/>
        </a:p>
      </dgm:t>
    </dgm:pt>
    <dgm:pt modelId="{7C55BB0F-49CE-4653-A012-2277CF85208D}" type="parTrans" cxnId="{336D749A-5AAB-4499-9E96-97BB817DDAC1}">
      <dgm:prSet/>
      <dgm:spPr/>
      <dgm:t>
        <a:bodyPr/>
        <a:lstStyle/>
        <a:p>
          <a:endParaRPr lang="zh-CN" altLang="en-US"/>
        </a:p>
      </dgm:t>
    </dgm:pt>
    <dgm:pt modelId="{994A1B4F-ADCE-41B7-8BEF-E1418CD7E773}" type="sibTrans" cxnId="{336D749A-5AAB-4499-9E96-97BB817DDAC1}">
      <dgm:prSet/>
      <dgm:spPr/>
      <dgm:t>
        <a:bodyPr/>
        <a:lstStyle/>
        <a:p>
          <a:endParaRPr lang="zh-CN" altLang="en-US"/>
        </a:p>
      </dgm:t>
    </dgm:pt>
    <dgm:pt modelId="{61ADFADC-2AB3-4B53-B541-DA1B6141044A}" type="pres">
      <dgm:prSet presAssocID="{5AB8E9F9-3BC1-4CEB-94C0-BA13AA63E5CA}" presName="Name0" presStyleCnt="0">
        <dgm:presLayoutVars>
          <dgm:dir/>
          <dgm:animLvl val="lvl"/>
          <dgm:resizeHandles val="exact"/>
        </dgm:presLayoutVars>
      </dgm:prSet>
      <dgm:spPr/>
    </dgm:pt>
    <dgm:pt modelId="{9C3CE143-213A-4054-805C-1F492673A4D6}" type="pres">
      <dgm:prSet presAssocID="{1C05AE54-6031-4367-88B2-694373E7BAFC}" presName="Name8" presStyleCnt="0"/>
      <dgm:spPr/>
    </dgm:pt>
    <dgm:pt modelId="{8027A604-62A3-4AE7-827A-1EBB66F7F40C}" type="pres">
      <dgm:prSet presAssocID="{1C05AE54-6031-4367-88B2-694373E7BAFC}" presName="level" presStyleLbl="node1" presStyleIdx="0" presStyleCnt="3" custScaleY="103030">
        <dgm:presLayoutVars>
          <dgm:chMax val="1"/>
          <dgm:bulletEnabled val="1"/>
        </dgm:presLayoutVars>
      </dgm:prSet>
      <dgm:spPr/>
    </dgm:pt>
    <dgm:pt modelId="{D7859401-1158-429F-AD9F-08AB98D16427}" type="pres">
      <dgm:prSet presAssocID="{1C05AE54-6031-4367-88B2-694373E7BAFC}" presName="levelTx" presStyleLbl="revTx" presStyleIdx="0" presStyleCnt="0">
        <dgm:presLayoutVars>
          <dgm:chMax val="1"/>
          <dgm:bulletEnabled val="1"/>
        </dgm:presLayoutVars>
      </dgm:prSet>
      <dgm:spPr/>
    </dgm:pt>
    <dgm:pt modelId="{F8B23406-E5B6-4BD8-9FF7-CF7A8FBBF5B4}" type="pres">
      <dgm:prSet presAssocID="{7215182B-292E-4076-A0CF-82C757D66C63}" presName="Name8" presStyleCnt="0"/>
      <dgm:spPr/>
    </dgm:pt>
    <dgm:pt modelId="{0E914A9B-03CA-4661-A2C0-DD06E05AF9B5}" type="pres">
      <dgm:prSet presAssocID="{7215182B-292E-4076-A0CF-82C757D66C63}" presName="level" presStyleLbl="node1" presStyleIdx="1" presStyleCnt="3" custScaleY="104591" custLinFactNeighborX="186" custLinFactNeighborY="-614">
        <dgm:presLayoutVars>
          <dgm:chMax val="1"/>
          <dgm:bulletEnabled val="1"/>
        </dgm:presLayoutVars>
      </dgm:prSet>
      <dgm:spPr/>
    </dgm:pt>
    <dgm:pt modelId="{10CE6B91-888D-414E-93B5-3494FCCABA1D}" type="pres">
      <dgm:prSet presAssocID="{7215182B-292E-4076-A0CF-82C757D66C63}" presName="levelTx" presStyleLbl="revTx" presStyleIdx="0" presStyleCnt="0">
        <dgm:presLayoutVars>
          <dgm:chMax val="1"/>
          <dgm:bulletEnabled val="1"/>
        </dgm:presLayoutVars>
      </dgm:prSet>
      <dgm:spPr/>
    </dgm:pt>
    <dgm:pt modelId="{537B3DC1-2AA3-467A-865F-AEC9AA0F0798}" type="pres">
      <dgm:prSet presAssocID="{49C17133-CCE5-4F4C-A3D8-D9F87A14DBD3}" presName="Name8" presStyleCnt="0"/>
      <dgm:spPr/>
    </dgm:pt>
    <dgm:pt modelId="{4A6A03F4-F6DF-4645-BE55-9D95B2860638}" type="pres">
      <dgm:prSet presAssocID="{49C17133-CCE5-4F4C-A3D8-D9F87A14DBD3}" presName="level" presStyleLbl="node1" presStyleIdx="2" presStyleCnt="3" custScaleY="106956">
        <dgm:presLayoutVars>
          <dgm:chMax val="1"/>
          <dgm:bulletEnabled val="1"/>
        </dgm:presLayoutVars>
      </dgm:prSet>
      <dgm:spPr/>
    </dgm:pt>
    <dgm:pt modelId="{7B7032B2-7452-40F6-89D0-A3CAC61496C5}" type="pres">
      <dgm:prSet presAssocID="{49C17133-CCE5-4F4C-A3D8-D9F87A14DBD3}" presName="levelTx" presStyleLbl="revTx" presStyleIdx="0" presStyleCnt="0">
        <dgm:presLayoutVars>
          <dgm:chMax val="1"/>
          <dgm:bulletEnabled val="1"/>
        </dgm:presLayoutVars>
      </dgm:prSet>
      <dgm:spPr/>
    </dgm:pt>
  </dgm:ptLst>
  <dgm:cxnLst>
    <dgm:cxn modelId="{14994D02-A588-4196-8E4F-24C7103CFED3}" type="presOf" srcId="{5AB8E9F9-3BC1-4CEB-94C0-BA13AA63E5CA}" destId="{61ADFADC-2AB3-4B53-B541-DA1B6141044A}" srcOrd="0" destOrd="0" presId="urn:microsoft.com/office/officeart/2005/8/layout/pyramid1"/>
    <dgm:cxn modelId="{0FECFB04-9DDB-432A-8D57-CBD256914EC4}" srcId="{5AB8E9F9-3BC1-4CEB-94C0-BA13AA63E5CA}" destId="{1C05AE54-6031-4367-88B2-694373E7BAFC}" srcOrd="0" destOrd="0" parTransId="{9C2D4B98-01A1-4E7B-888A-CE429A06F8A7}" sibTransId="{A8172427-BE1A-4F62-986A-24E841D446EB}"/>
    <dgm:cxn modelId="{FDE1BB2C-067E-41C6-9686-F24A0CC57F81}" type="presOf" srcId="{7215182B-292E-4076-A0CF-82C757D66C63}" destId="{10CE6B91-888D-414E-93B5-3494FCCABA1D}" srcOrd="1" destOrd="0" presId="urn:microsoft.com/office/officeart/2005/8/layout/pyramid1"/>
    <dgm:cxn modelId="{A05AD830-FC18-422C-A9BC-4AA6E42E9A5D}" srcId="{5AB8E9F9-3BC1-4CEB-94C0-BA13AA63E5CA}" destId="{7215182B-292E-4076-A0CF-82C757D66C63}" srcOrd="1" destOrd="0" parTransId="{06FAAE5B-C42D-4DBD-A6E7-4E8BE9D6266C}" sibTransId="{3E377C3D-3A70-40F0-B2D3-4851AE9D3713}"/>
    <dgm:cxn modelId="{CC629191-C945-49C0-94E6-9F8D913F9BAA}" type="presOf" srcId="{1C05AE54-6031-4367-88B2-694373E7BAFC}" destId="{8027A604-62A3-4AE7-827A-1EBB66F7F40C}" srcOrd="0" destOrd="0" presId="urn:microsoft.com/office/officeart/2005/8/layout/pyramid1"/>
    <dgm:cxn modelId="{336D749A-5AAB-4499-9E96-97BB817DDAC1}" srcId="{5AB8E9F9-3BC1-4CEB-94C0-BA13AA63E5CA}" destId="{49C17133-CCE5-4F4C-A3D8-D9F87A14DBD3}" srcOrd="2" destOrd="0" parTransId="{7C55BB0F-49CE-4653-A012-2277CF85208D}" sibTransId="{994A1B4F-ADCE-41B7-8BEF-E1418CD7E773}"/>
    <dgm:cxn modelId="{6516E3B2-1756-47F1-ADDD-11AB0FC07A7E}" type="presOf" srcId="{1C05AE54-6031-4367-88B2-694373E7BAFC}" destId="{D7859401-1158-429F-AD9F-08AB98D16427}" srcOrd="1" destOrd="0" presId="urn:microsoft.com/office/officeart/2005/8/layout/pyramid1"/>
    <dgm:cxn modelId="{3542F1C8-C1AC-4577-87B0-06D4CDF3AF41}" type="presOf" srcId="{49C17133-CCE5-4F4C-A3D8-D9F87A14DBD3}" destId="{4A6A03F4-F6DF-4645-BE55-9D95B2860638}" srcOrd="0" destOrd="0" presId="urn:microsoft.com/office/officeart/2005/8/layout/pyramid1"/>
    <dgm:cxn modelId="{2A5A95D6-CB57-4844-A228-6A9CE2DC4C84}" type="presOf" srcId="{7215182B-292E-4076-A0CF-82C757D66C63}" destId="{0E914A9B-03CA-4661-A2C0-DD06E05AF9B5}" srcOrd="0" destOrd="0" presId="urn:microsoft.com/office/officeart/2005/8/layout/pyramid1"/>
    <dgm:cxn modelId="{346A6FFD-F001-4FF8-9E6B-5C86322B9BF5}" type="presOf" srcId="{49C17133-CCE5-4F4C-A3D8-D9F87A14DBD3}" destId="{7B7032B2-7452-40F6-89D0-A3CAC61496C5}" srcOrd="1" destOrd="0" presId="urn:microsoft.com/office/officeart/2005/8/layout/pyramid1"/>
    <dgm:cxn modelId="{4E8762CC-5570-4BDF-A607-3942CBE7DCAD}" type="presParOf" srcId="{61ADFADC-2AB3-4B53-B541-DA1B6141044A}" destId="{9C3CE143-213A-4054-805C-1F492673A4D6}" srcOrd="0" destOrd="0" presId="urn:microsoft.com/office/officeart/2005/8/layout/pyramid1"/>
    <dgm:cxn modelId="{C3A977BF-D729-472E-B7DC-550B56C81067}" type="presParOf" srcId="{9C3CE143-213A-4054-805C-1F492673A4D6}" destId="{8027A604-62A3-4AE7-827A-1EBB66F7F40C}" srcOrd="0" destOrd="0" presId="urn:microsoft.com/office/officeart/2005/8/layout/pyramid1"/>
    <dgm:cxn modelId="{E048F902-56F8-48AC-951A-165E36EBB32C}" type="presParOf" srcId="{9C3CE143-213A-4054-805C-1F492673A4D6}" destId="{D7859401-1158-429F-AD9F-08AB98D16427}" srcOrd="1" destOrd="0" presId="urn:microsoft.com/office/officeart/2005/8/layout/pyramid1"/>
    <dgm:cxn modelId="{92F89C0F-417E-493F-AA79-89ED17F6948B}" type="presParOf" srcId="{61ADFADC-2AB3-4B53-B541-DA1B6141044A}" destId="{F8B23406-E5B6-4BD8-9FF7-CF7A8FBBF5B4}" srcOrd="1" destOrd="0" presId="urn:microsoft.com/office/officeart/2005/8/layout/pyramid1"/>
    <dgm:cxn modelId="{6E13BFEE-5569-4F8A-ACF0-CE6F0BEB63AF}" type="presParOf" srcId="{F8B23406-E5B6-4BD8-9FF7-CF7A8FBBF5B4}" destId="{0E914A9B-03CA-4661-A2C0-DD06E05AF9B5}" srcOrd="0" destOrd="0" presId="urn:microsoft.com/office/officeart/2005/8/layout/pyramid1"/>
    <dgm:cxn modelId="{E6493E63-7245-47A4-BA1B-8C223BFF0397}" type="presParOf" srcId="{F8B23406-E5B6-4BD8-9FF7-CF7A8FBBF5B4}" destId="{10CE6B91-888D-414E-93B5-3494FCCABA1D}" srcOrd="1" destOrd="0" presId="urn:microsoft.com/office/officeart/2005/8/layout/pyramid1"/>
    <dgm:cxn modelId="{64020567-23ED-4A9B-A793-A6A806EDC31F}" type="presParOf" srcId="{61ADFADC-2AB3-4B53-B541-DA1B6141044A}" destId="{537B3DC1-2AA3-467A-865F-AEC9AA0F0798}" srcOrd="2" destOrd="0" presId="urn:microsoft.com/office/officeart/2005/8/layout/pyramid1"/>
    <dgm:cxn modelId="{9F77ADC3-FF8C-4019-91D2-26E244BD17CE}" type="presParOf" srcId="{537B3DC1-2AA3-467A-865F-AEC9AA0F0798}" destId="{4A6A03F4-F6DF-4645-BE55-9D95B2860638}" srcOrd="0" destOrd="0" presId="urn:microsoft.com/office/officeart/2005/8/layout/pyramid1"/>
    <dgm:cxn modelId="{E45C9B6E-EF14-472C-84C2-E95F7B3080D0}" type="presParOf" srcId="{537B3DC1-2AA3-467A-865F-AEC9AA0F0798}" destId="{7B7032B2-7452-40F6-89D0-A3CAC61496C5}" srcOrd="1" destOrd="0" presId="urn:microsoft.com/office/officeart/2005/8/layout/pyramid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27A604-62A3-4AE7-827A-1EBB66F7F40C}">
      <dsp:nvSpPr>
        <dsp:cNvPr id="0" name=""/>
        <dsp:cNvSpPr/>
      </dsp:nvSpPr>
      <dsp:spPr>
        <a:xfrm>
          <a:off x="930582" y="0"/>
          <a:ext cx="906446" cy="717536"/>
        </a:xfrm>
        <a:prstGeom prst="trapezoid">
          <a:avLst>
            <a:gd name="adj" fmla="val 63164"/>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endParaRPr lang="zh-CN" altLang="en-US" sz="4300" kern="1200" dirty="0"/>
        </a:p>
      </dsp:txBody>
      <dsp:txXfrm>
        <a:off x="930582" y="0"/>
        <a:ext cx="906446" cy="717536"/>
      </dsp:txXfrm>
    </dsp:sp>
    <dsp:sp modelId="{0E914A9B-03CA-4661-A2C0-DD06E05AF9B5}">
      <dsp:nvSpPr>
        <dsp:cNvPr id="0" name=""/>
        <dsp:cNvSpPr/>
      </dsp:nvSpPr>
      <dsp:spPr>
        <a:xfrm>
          <a:off x="473890" y="713260"/>
          <a:ext cx="1826625" cy="728407"/>
        </a:xfrm>
        <a:prstGeom prst="trapezoid">
          <a:avLst>
            <a:gd name="adj" fmla="val 63164"/>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r>
            <a:rPr lang="en-US" altLang="zh-CN" sz="4300" kern="1200" dirty="0"/>
            <a:t>  B</a:t>
          </a:r>
          <a:endParaRPr lang="zh-CN" altLang="en-US" sz="4300" kern="1200" dirty="0"/>
        </a:p>
      </dsp:txBody>
      <dsp:txXfrm>
        <a:off x="793550" y="713260"/>
        <a:ext cx="1187306" cy="728407"/>
      </dsp:txXfrm>
    </dsp:sp>
    <dsp:sp modelId="{4A6A03F4-F6DF-4645-BE55-9D95B2860638}">
      <dsp:nvSpPr>
        <dsp:cNvPr id="0" name=""/>
        <dsp:cNvSpPr/>
      </dsp:nvSpPr>
      <dsp:spPr>
        <a:xfrm>
          <a:off x="0" y="1445943"/>
          <a:ext cx="2767611" cy="744878"/>
        </a:xfrm>
        <a:prstGeom prst="trapezoid">
          <a:avLst>
            <a:gd name="adj" fmla="val 63164"/>
          </a:avLst>
        </a:prstGeom>
        <a:solidFill>
          <a:srgbClr val="CC66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r>
            <a:rPr lang="en-US" altLang="zh-CN" sz="4300" kern="1200" dirty="0"/>
            <a:t>   C</a:t>
          </a:r>
          <a:endParaRPr lang="zh-CN" altLang="en-US" sz="4300" kern="1200" dirty="0"/>
        </a:p>
      </dsp:txBody>
      <dsp:txXfrm>
        <a:off x="484332" y="1445943"/>
        <a:ext cx="1798947" cy="744878"/>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4009261"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4009261"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4009261"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698500" y="638175"/>
            <a:ext cx="5680075" cy="3195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44692" y="4046786"/>
            <a:ext cx="5187691" cy="383485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4009261"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274485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051729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937447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3835061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458755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3482129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21</a:t>
            </a:fld>
            <a:endParaRPr lang="en-GB" altLang="en-US"/>
          </a:p>
        </p:txBody>
      </p:sp>
    </p:spTree>
    <p:extLst>
      <p:ext uri="{BB962C8B-B14F-4D97-AF65-F5344CB8AC3E}">
        <p14:creationId xmlns:p14="http://schemas.microsoft.com/office/powerpoint/2010/main" val="945333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4816" y="331787"/>
            <a:ext cx="10515600" cy="1130301"/>
          </a:xfr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388253" y="313763"/>
            <a:ext cx="11420888" cy="847525"/>
          </a:xfrm>
        </p:spPr>
        <p:txBody>
          <a:bodyPr>
            <a:normAutofit/>
          </a:bodyPr>
          <a:lstStyle>
            <a:lvl1pPr algn="ctr">
              <a:defRPr sz="3000"/>
            </a:lvl1pPr>
          </a:lstStyle>
          <a:p>
            <a:r>
              <a:rPr kumimoji="1" lang="zh-CN" altLang="en-US" dirty="0"/>
              <a:t>单击此处编辑母版标题样式</a:t>
            </a:r>
          </a:p>
        </p:txBody>
      </p:sp>
      <p:sp>
        <p:nvSpPr>
          <p:cNvPr id="10" name="文本占位符 9"/>
          <p:cNvSpPr>
            <a:spLocks noGrp="1"/>
          </p:cNvSpPr>
          <p:nvPr>
            <p:ph type="body" sz="quarter" idx="10"/>
          </p:nvPr>
        </p:nvSpPr>
        <p:spPr>
          <a:xfrm>
            <a:off x="388253" y="1362456"/>
            <a:ext cx="11420887" cy="4949733"/>
          </a:xfrm>
          <a:prstGeom prst="rect">
            <a:avLst/>
          </a:prstGeom>
        </p:spPr>
        <p:txBody>
          <a:bodyPr/>
          <a:lstStyle>
            <a:lvl3pPr marL="952500" indent="-317500">
              <a:buSzPct val="80000"/>
              <a:buFont typeface="Wingdings" panose="05000000000000000000" pitchFamily="2" charset="2"/>
              <a:buChar char="ü"/>
              <a:defRPr/>
            </a:lvl3pPr>
            <a:lvl4pPr marL="1270000" indent="-317500">
              <a:buSzPct val="80000"/>
              <a:buFont typeface="Wingdings" panose="05000000000000000000" pitchFamily="2" charset="2"/>
              <a:buChar char="u"/>
              <a:defRPr/>
            </a:lvl4pPr>
            <a:lvl5pPr marL="1555750" indent="-28575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35381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121236" y="483134"/>
            <a:ext cx="10047556" cy="75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215131" y="1590164"/>
            <a:ext cx="11483975" cy="452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1122681"/>
            <a:ext cx="11483976" cy="209172"/>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901679" y="457085"/>
            <a:ext cx="990283" cy="57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0" y="-2336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8905167" y="45220"/>
            <a:ext cx="31046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US" sz="1600" b="1" i="0" dirty="0">
                <a:solidFill>
                  <a:srgbClr val="0000FF"/>
                </a:solidFill>
                <a:effectLst/>
                <a:latin typeface="Arial" panose="020B0604020202020204" pitchFamily="34" charset="0"/>
              </a:rPr>
              <a:t>SWS-230020</a:t>
            </a:r>
            <a:endParaRPr lang="sv-SE" altLang="en-US" sz="16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36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hyperlink" Target="https://pixabay.com/ko/illustrations/%EC%9D%B8%EA%B3%B5-%EC%A7%80%EB%8A%A5-%EB%87%8C-%EC%83%9D%EA%B0%81-%EC%A0%9C%EC%96%B4-3685928/" TargetMode="External"/><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hyperlink" Target="https://pixabay.com/pt/gr%C3%A1fico-ascendente-gr%C3%A1ficos-de-barras-1173935/" TargetMode="Externa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hyperlink" Target="https://pixabay.com/fr/banque-argent-finances-988164/" TargetMode="External"/><Relationship Id="rId7" Type="http://schemas.openxmlformats.org/officeDocument/2006/relationships/hyperlink" Target="http://pixabay.com/en/savings-box-pig-piggy-bank-money-161876/" TargetMode="External"/><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hyperlink" Target="https://pixabay.com/en/cash-finance-financial-green-ideas-1296584/" TargetMode="Externa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24.emf"/><Relationship Id="rId13" Type="http://schemas.openxmlformats.org/officeDocument/2006/relationships/diagramQuickStyle" Target="../diagrams/quickStyle1.xml"/><Relationship Id="rId18" Type="http://schemas.openxmlformats.org/officeDocument/2006/relationships/image" Target="../media/image29.png"/><Relationship Id="rId3" Type="http://schemas.openxmlformats.org/officeDocument/2006/relationships/image" Target="../media/image2.jpeg"/><Relationship Id="rId7" Type="http://schemas.openxmlformats.org/officeDocument/2006/relationships/image" Target="../media/image23.emf"/><Relationship Id="rId12" Type="http://schemas.openxmlformats.org/officeDocument/2006/relationships/diagramLayout" Target="../diagrams/layout1.xml"/><Relationship Id="rId17" Type="http://schemas.openxmlformats.org/officeDocument/2006/relationships/image" Target="../media/image28.svg"/><Relationship Id="rId2" Type="http://schemas.openxmlformats.org/officeDocument/2006/relationships/image" Target="../media/image19.png"/><Relationship Id="rId16"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22.svg"/><Relationship Id="rId11" Type="http://schemas.openxmlformats.org/officeDocument/2006/relationships/diagramData" Target="../diagrams/data1.xml"/><Relationship Id="rId5" Type="http://schemas.openxmlformats.org/officeDocument/2006/relationships/image" Target="../media/image21.png"/><Relationship Id="rId15" Type="http://schemas.microsoft.com/office/2007/relationships/diagramDrawing" Target="../diagrams/drawing1.xml"/><Relationship Id="rId10" Type="http://schemas.openxmlformats.org/officeDocument/2006/relationships/image" Target="../media/image26.sv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diagramColors" Target="../diagrams/colors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pixabay.com/en/sun-hot-light-bright-yellow-160294/" TargetMode="External"/><Relationship Id="rId2" Type="http://schemas.openxmlformats.org/officeDocument/2006/relationships/image" Target="../media/image30.png"/><Relationship Id="rId1" Type="http://schemas.openxmlformats.org/officeDocument/2006/relationships/slideLayout" Target="../slideLayouts/slideLayout4.xml"/><Relationship Id="rId5" Type="http://schemas.openxmlformats.org/officeDocument/2006/relationships/hyperlink" Target="https://pixabay.com/pt/gr%C3%A1fico-ascendente-gr%C3%A1ficos-de-barras-1173935/" TargetMode="Externa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hyperlink" Target="https://pixabay.com/fr/banque-argent-finances-988164/" TargetMode="External"/><Relationship Id="rId7" Type="http://schemas.openxmlformats.org/officeDocument/2006/relationships/hyperlink" Target="http://pixabay.com/en/savings-box-pig-piggy-bank-money-161876/" TargetMode="External"/><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hyperlink" Target="https://pixabay.com/en/cash-finance-financial-green-ideas-1296584/" TargetMode="Externa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hyperlink" Target="https://commons.wikimedia.org/wiki/File:Checkbox-blue.svg" TargetMode="Externa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pngall.com/backup-png/download/30390" TargetMode="External"/><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pixabay.com/en/chick-tick-done-sign-good-blue-305108/"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380048" y="2743199"/>
            <a:ext cx="7886700" cy="838201"/>
          </a:xfrm>
        </p:spPr>
        <p:txBody>
          <a:bodyPr/>
          <a:lstStyle/>
          <a:p>
            <a:pPr eaLnBrk="1" hangingPunct="1"/>
            <a:r>
              <a:rPr lang="en-GB" altLang="en-US" sz="8800" dirty="0">
                <a:latin typeface="Aldhabi" panose="01000000000000000000" pitchFamily="2" charset="-78"/>
                <a:cs typeface="Aldhabi" panose="01000000000000000000" pitchFamily="2" charset="-78"/>
              </a:rPr>
              <a:t>OPPO views on Rel-19</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8" y="3581400"/>
            <a:ext cx="7886700" cy="1500187"/>
          </a:xfrm>
        </p:spPr>
        <p:txBody>
          <a:bodyPr/>
          <a:lstStyle/>
          <a:p>
            <a:pPr marL="0" indent="0" eaLnBrk="1" hangingPunct="1">
              <a:buFontTx/>
              <a:buNone/>
            </a:pPr>
            <a:r>
              <a:rPr lang="en-GB" altLang="en-US" sz="2000" b="1" i="1" dirty="0">
                <a:latin typeface="Aparajita" panose="02020603050405020304" pitchFamily="18" charset="0"/>
                <a:cs typeface="Aparajita" panose="02020603050405020304" pitchFamily="18" charset="0"/>
              </a:rPr>
              <a:t>Tricci So </a:t>
            </a:r>
          </a:p>
          <a:p>
            <a:pPr marL="0" indent="0" eaLnBrk="1" hangingPunct="1">
              <a:buFontTx/>
              <a:buNone/>
            </a:pPr>
            <a:r>
              <a:rPr lang="en-GB" altLang="en-US" sz="2000" dirty="0">
                <a:latin typeface="Arial Rounded MT Bold" panose="020F0704030504030204" pitchFamily="34" charset="0"/>
                <a:cs typeface="Aharoni" panose="02010803020104030203" pitchFamily="2" charset="-79"/>
              </a:rPr>
              <a:t>Delegate, OPPO</a:t>
            </a:r>
          </a:p>
        </p:txBody>
      </p:sp>
      <p:grpSp>
        <p:nvGrpSpPr>
          <p:cNvPr id="10" name="Group 9">
            <a:extLst>
              <a:ext uri="{FF2B5EF4-FFF2-40B4-BE49-F238E27FC236}">
                <a16:creationId xmlns:a16="http://schemas.microsoft.com/office/drawing/2014/main" id="{441169EE-5CFE-98AF-0763-A0284F17488F}"/>
              </a:ext>
            </a:extLst>
          </p:cNvPr>
          <p:cNvGrpSpPr/>
          <p:nvPr/>
        </p:nvGrpSpPr>
        <p:grpSpPr>
          <a:xfrm>
            <a:off x="7682839" y="3429000"/>
            <a:ext cx="4007193" cy="2597397"/>
            <a:chOff x="7583749" y="3242954"/>
            <a:chExt cx="4007193" cy="2597397"/>
          </a:xfrm>
        </p:grpSpPr>
        <p:pic>
          <p:nvPicPr>
            <p:cNvPr id="3" name="Picture 2">
              <a:extLst>
                <a:ext uri="{FF2B5EF4-FFF2-40B4-BE49-F238E27FC236}">
                  <a16:creationId xmlns:a16="http://schemas.microsoft.com/office/drawing/2014/main" id="{FABFA032-7ABE-B69C-BFA2-E7A845C9DDE9}"/>
                </a:ext>
              </a:extLst>
            </p:cNvPr>
            <p:cNvPicPr>
              <a:picLocks noChangeAspect="1"/>
            </p:cNvPicPr>
            <p:nvPr/>
          </p:nvPicPr>
          <p:blipFill>
            <a:blip r:embed="rId2"/>
            <a:stretch>
              <a:fillRect/>
            </a:stretch>
          </p:blipFill>
          <p:spPr>
            <a:xfrm>
              <a:off x="7583749" y="3242954"/>
              <a:ext cx="4007193" cy="2597397"/>
            </a:xfrm>
            <a:prstGeom prst="rect">
              <a:avLst/>
            </a:prstGeom>
            <a:effectLst>
              <a:glow rad="139700">
                <a:schemeClr val="accent5">
                  <a:satMod val="175000"/>
                  <a:alpha val="40000"/>
                </a:schemeClr>
              </a:glow>
            </a:effectLst>
          </p:spPr>
        </p:pic>
        <p:pic>
          <p:nvPicPr>
            <p:cNvPr id="6" name="Picture 5">
              <a:extLst>
                <a:ext uri="{FF2B5EF4-FFF2-40B4-BE49-F238E27FC236}">
                  <a16:creationId xmlns:a16="http://schemas.microsoft.com/office/drawing/2014/main" id="{C0C6594E-78B2-895B-2BED-B2E09E0F2DF8}"/>
                </a:ext>
              </a:extLst>
            </p:cNvPr>
            <p:cNvPicPr>
              <a:picLocks noChangeAspect="1"/>
            </p:cNvPicPr>
            <p:nvPr/>
          </p:nvPicPr>
          <p:blipFill>
            <a:blip r:embed="rId3"/>
            <a:stretch>
              <a:fillRect/>
            </a:stretch>
          </p:blipFill>
          <p:spPr>
            <a:xfrm>
              <a:off x="9238354" y="3633921"/>
              <a:ext cx="736155" cy="466371"/>
            </a:xfrm>
            <a:prstGeom prst="rect">
              <a:avLst/>
            </a:prstGeom>
          </p:spPr>
        </p:pic>
        <p:pic>
          <p:nvPicPr>
            <p:cNvPr id="8" name="Picture 7">
              <a:extLst>
                <a:ext uri="{FF2B5EF4-FFF2-40B4-BE49-F238E27FC236}">
                  <a16:creationId xmlns:a16="http://schemas.microsoft.com/office/drawing/2014/main" id="{287AAC7E-51D9-2EFD-43B4-56A38C2BF341}"/>
                </a:ext>
              </a:extLst>
            </p:cNvPr>
            <p:cNvPicPr>
              <a:picLocks noChangeAspect="1"/>
            </p:cNvPicPr>
            <p:nvPr/>
          </p:nvPicPr>
          <p:blipFill>
            <a:blip r:embed="rId4"/>
            <a:stretch>
              <a:fillRect/>
            </a:stretch>
          </p:blipFill>
          <p:spPr>
            <a:xfrm>
              <a:off x="9345233" y="5449945"/>
              <a:ext cx="605526" cy="390405"/>
            </a:xfrm>
            <a:prstGeom prst="rect">
              <a:avLst/>
            </a:prstGeom>
          </p:spPr>
        </p:pic>
        <p:sp>
          <p:nvSpPr>
            <p:cNvPr id="9" name="TextBox 8">
              <a:extLst>
                <a:ext uri="{FF2B5EF4-FFF2-40B4-BE49-F238E27FC236}">
                  <a16:creationId xmlns:a16="http://schemas.microsoft.com/office/drawing/2014/main" id="{C5DCF983-5334-2149-0FD0-98DF41CB6436}"/>
                </a:ext>
              </a:extLst>
            </p:cNvPr>
            <p:cNvSpPr txBox="1"/>
            <p:nvPr/>
          </p:nvSpPr>
          <p:spPr>
            <a:xfrm>
              <a:off x="9695496" y="5594129"/>
              <a:ext cx="623889" cy="184666"/>
            </a:xfrm>
            <a:prstGeom prst="rect">
              <a:avLst/>
            </a:prstGeom>
            <a:noFill/>
          </p:spPr>
          <p:txBody>
            <a:bodyPr wrap="none" rtlCol="0">
              <a:spAutoFit/>
            </a:bodyPr>
            <a:lstStyle/>
            <a:p>
              <a:r>
                <a:rPr lang="en-US" sz="600" b="1" i="1" dirty="0">
                  <a:solidFill>
                    <a:schemeClr val="bg1">
                      <a:lumMod val="95000"/>
                    </a:schemeClr>
                  </a:solidFill>
                </a:rPr>
                <a:t>ADVANCED</a:t>
              </a:r>
            </a:p>
          </p:txBody>
        </p:sp>
      </p:gr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Rounded Corners 44">
            <a:extLst>
              <a:ext uri="{FF2B5EF4-FFF2-40B4-BE49-F238E27FC236}">
                <a16:creationId xmlns:a16="http://schemas.microsoft.com/office/drawing/2014/main" id="{DDA1F519-AA8A-95B4-7869-392701F5CBEF}"/>
              </a:ext>
            </a:extLst>
          </p:cNvPr>
          <p:cNvSpPr/>
          <p:nvPr/>
        </p:nvSpPr>
        <p:spPr>
          <a:xfrm>
            <a:off x="8289848" y="1364526"/>
            <a:ext cx="3780233" cy="3292057"/>
          </a:xfrm>
          <a:prstGeom prst="roundRect">
            <a:avLst>
              <a:gd name="adj" fmla="val 8951"/>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83BB443A-DA07-61D4-4C2E-DCB466510127}"/>
              </a:ext>
            </a:extLst>
          </p:cNvPr>
          <p:cNvSpPr/>
          <p:nvPr/>
        </p:nvSpPr>
        <p:spPr>
          <a:xfrm>
            <a:off x="121919" y="1373566"/>
            <a:ext cx="8046721" cy="3292057"/>
          </a:xfrm>
          <a:prstGeom prst="roundRect">
            <a:avLst>
              <a:gd name="adj" fmla="val 895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FC3E8050-1854-E07F-C8DA-632EECE88F70}"/>
              </a:ext>
            </a:extLst>
          </p:cNvPr>
          <p:cNvSpPr/>
          <p:nvPr/>
        </p:nvSpPr>
        <p:spPr>
          <a:xfrm>
            <a:off x="135125" y="4726905"/>
            <a:ext cx="11964846" cy="1624019"/>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组合 19">
            <a:extLst>
              <a:ext uri="{FF2B5EF4-FFF2-40B4-BE49-F238E27FC236}">
                <a16:creationId xmlns:a16="http://schemas.microsoft.com/office/drawing/2014/main" id="{0AA68A71-3745-943F-9968-EEA642C2D66B}"/>
              </a:ext>
            </a:extLst>
          </p:cNvPr>
          <p:cNvGrpSpPr/>
          <p:nvPr/>
        </p:nvGrpSpPr>
        <p:grpSpPr>
          <a:xfrm>
            <a:off x="4291833" y="4900898"/>
            <a:ext cx="1546302" cy="409175"/>
            <a:chOff x="13344525" y="11305214"/>
            <a:chExt cx="3028950" cy="468152"/>
          </a:xfrm>
        </p:grpSpPr>
        <p:sp>
          <p:nvSpPr>
            <p:cNvPr id="5" name="矩形 12">
              <a:extLst>
                <a:ext uri="{FF2B5EF4-FFF2-40B4-BE49-F238E27FC236}">
                  <a16:creationId xmlns:a16="http://schemas.microsoft.com/office/drawing/2014/main" id="{AC840953-AD9D-62CE-7074-A1054B0D1EBC}"/>
                </a:ext>
              </a:extLst>
            </p:cNvPr>
            <p:cNvSpPr/>
            <p:nvPr/>
          </p:nvSpPr>
          <p:spPr>
            <a:xfrm>
              <a:off x="13344525" y="11378894"/>
              <a:ext cx="3028950" cy="290196"/>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1" vertOverflow="overflow" horzOverflow="overflow" vert="horz" wrap="square" lIns="0" tIns="0" rIns="0" bIns="0" numCol="1" spcCol="38100" rtlCol="0" anchor="ctr">
              <a:noAutofit/>
            </a:bodyPr>
            <a:lstStyle/>
            <a:p>
              <a:pPr algn="ctr" defTabSz="412750" hangingPunct="0"/>
              <a:endParaRPr lang="zh-CN" altLang="en-US" sz="1000">
                <a:solidFill>
                  <a:srgbClr val="FFFFFF"/>
                </a:solidFill>
                <a:sym typeface="Helvetica Neue Medium"/>
              </a:endParaRPr>
            </a:p>
          </p:txBody>
        </p:sp>
        <p:sp>
          <p:nvSpPr>
            <p:cNvPr id="6" name="文本框 13">
              <a:extLst>
                <a:ext uri="{FF2B5EF4-FFF2-40B4-BE49-F238E27FC236}">
                  <a16:creationId xmlns:a16="http://schemas.microsoft.com/office/drawing/2014/main" id="{8E924CFE-855C-F919-B501-6C4E28A0481C}"/>
                </a:ext>
              </a:extLst>
            </p:cNvPr>
            <p:cNvSpPr txBox="1"/>
            <p:nvPr/>
          </p:nvSpPr>
          <p:spPr>
            <a:xfrm>
              <a:off x="13735234" y="11305214"/>
              <a:ext cx="2406593" cy="4681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noAutofit/>
            </a:bodyPr>
            <a:lstStyle/>
            <a:p>
              <a:pPr algn="ctr" defTabSz="412750" hangingPunct="0"/>
              <a:r>
                <a:rPr lang="en-US" altLang="zh-CN" sz="1000" b="1" dirty="0">
                  <a:solidFill>
                    <a:srgbClr val="000000"/>
                  </a:solidFill>
                  <a:latin typeface="Helvetica Neue"/>
                  <a:ea typeface="Helvetica Neue"/>
                  <a:cs typeface="Helvetica Neue"/>
                  <a:sym typeface="Helvetica Neue"/>
                </a:rPr>
                <a:t>Application Server</a:t>
              </a:r>
              <a:endParaRPr lang="zh-CN" altLang="en-US" sz="1000" b="1" dirty="0">
                <a:solidFill>
                  <a:srgbClr val="000000"/>
                </a:solidFill>
                <a:latin typeface="Helvetica Neue"/>
                <a:ea typeface="Helvetica Neue"/>
                <a:cs typeface="Helvetica Neue"/>
                <a:sym typeface="Helvetica Neue"/>
              </a:endParaRPr>
            </a:p>
          </p:txBody>
        </p:sp>
      </p:grpSp>
      <p:grpSp>
        <p:nvGrpSpPr>
          <p:cNvPr id="7" name="组合 18">
            <a:extLst>
              <a:ext uri="{FF2B5EF4-FFF2-40B4-BE49-F238E27FC236}">
                <a16:creationId xmlns:a16="http://schemas.microsoft.com/office/drawing/2014/main" id="{34F74ECC-54D6-E0EE-407A-4FC27B999D40}"/>
              </a:ext>
            </a:extLst>
          </p:cNvPr>
          <p:cNvGrpSpPr/>
          <p:nvPr/>
        </p:nvGrpSpPr>
        <p:grpSpPr>
          <a:xfrm>
            <a:off x="2279729" y="4865320"/>
            <a:ext cx="1266825" cy="338183"/>
            <a:chOff x="7229475" y="9563062"/>
            <a:chExt cx="3028950" cy="285825"/>
          </a:xfrm>
        </p:grpSpPr>
        <p:sp>
          <p:nvSpPr>
            <p:cNvPr id="8" name="矩形 8">
              <a:extLst>
                <a:ext uri="{FF2B5EF4-FFF2-40B4-BE49-F238E27FC236}">
                  <a16:creationId xmlns:a16="http://schemas.microsoft.com/office/drawing/2014/main" id="{4A6DCDE1-0311-2AF6-9CB0-BCF9D4115C17}"/>
                </a:ext>
              </a:extLst>
            </p:cNvPr>
            <p:cNvSpPr/>
            <p:nvPr/>
          </p:nvSpPr>
          <p:spPr>
            <a:xfrm>
              <a:off x="7229475" y="9598790"/>
              <a:ext cx="3028950" cy="214369"/>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1" vertOverflow="overflow" horzOverflow="overflow" vert="horz" wrap="square" lIns="0" tIns="0" rIns="0" bIns="0" numCol="1" spcCol="38100" rtlCol="0" anchor="ctr">
              <a:noAutofit/>
            </a:bodyPr>
            <a:lstStyle/>
            <a:p>
              <a:pPr algn="ctr" defTabSz="412750" hangingPunct="0"/>
              <a:endParaRPr lang="zh-CN" altLang="en-US" sz="1000">
                <a:solidFill>
                  <a:srgbClr val="FFFFFF"/>
                </a:solidFill>
                <a:sym typeface="Helvetica Neue Medium"/>
              </a:endParaRPr>
            </a:p>
          </p:txBody>
        </p:sp>
        <p:sp>
          <p:nvSpPr>
            <p:cNvPr id="9" name="文本框 14">
              <a:extLst>
                <a:ext uri="{FF2B5EF4-FFF2-40B4-BE49-F238E27FC236}">
                  <a16:creationId xmlns:a16="http://schemas.microsoft.com/office/drawing/2014/main" id="{C0FF483E-EB3B-2266-72C5-D1F180BE8CC1}"/>
                </a:ext>
              </a:extLst>
            </p:cNvPr>
            <p:cNvSpPr txBox="1"/>
            <p:nvPr/>
          </p:nvSpPr>
          <p:spPr>
            <a:xfrm>
              <a:off x="8232277" y="9563062"/>
              <a:ext cx="1023343" cy="28582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noAutofit/>
            </a:bodyPr>
            <a:lstStyle/>
            <a:p>
              <a:pPr algn="ctr" defTabSz="412750" hangingPunct="0"/>
              <a:r>
                <a:rPr lang="en-US" altLang="zh-CN" sz="1000" b="1" dirty="0">
                  <a:solidFill>
                    <a:srgbClr val="000000"/>
                  </a:solidFill>
                  <a:latin typeface="Helvetica Neue"/>
                  <a:ea typeface="Helvetica Neue"/>
                  <a:cs typeface="Helvetica Neue"/>
                  <a:sym typeface="Helvetica Neue"/>
                </a:rPr>
                <a:t>5G NF</a:t>
              </a:r>
              <a:endParaRPr lang="zh-CN" altLang="en-US" sz="1000" b="1" dirty="0">
                <a:solidFill>
                  <a:srgbClr val="000000"/>
                </a:solidFill>
                <a:latin typeface="Helvetica Neue"/>
                <a:ea typeface="Helvetica Neue"/>
                <a:cs typeface="Helvetica Neue"/>
                <a:sym typeface="Helvetica Neue"/>
              </a:endParaRPr>
            </a:p>
          </p:txBody>
        </p:sp>
      </p:grpSp>
      <p:grpSp>
        <p:nvGrpSpPr>
          <p:cNvPr id="10" name="组合 17">
            <a:extLst>
              <a:ext uri="{FF2B5EF4-FFF2-40B4-BE49-F238E27FC236}">
                <a16:creationId xmlns:a16="http://schemas.microsoft.com/office/drawing/2014/main" id="{B481A222-C8DC-7DB4-7C52-20BE9FC7FD09}"/>
              </a:ext>
            </a:extLst>
          </p:cNvPr>
          <p:cNvGrpSpPr/>
          <p:nvPr/>
        </p:nvGrpSpPr>
        <p:grpSpPr>
          <a:xfrm>
            <a:off x="250517" y="4965687"/>
            <a:ext cx="1266825" cy="338183"/>
            <a:chOff x="1632647" y="9900803"/>
            <a:chExt cx="3028950" cy="285826"/>
          </a:xfrm>
        </p:grpSpPr>
        <p:sp>
          <p:nvSpPr>
            <p:cNvPr id="11" name="矩形 10">
              <a:extLst>
                <a:ext uri="{FF2B5EF4-FFF2-40B4-BE49-F238E27FC236}">
                  <a16:creationId xmlns:a16="http://schemas.microsoft.com/office/drawing/2014/main" id="{6CA93B8B-314B-D829-EC6A-A1AA268857CF}"/>
                </a:ext>
              </a:extLst>
            </p:cNvPr>
            <p:cNvSpPr/>
            <p:nvPr/>
          </p:nvSpPr>
          <p:spPr>
            <a:xfrm>
              <a:off x="1632647" y="9942589"/>
              <a:ext cx="3028950" cy="214369"/>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1" vertOverflow="overflow" horzOverflow="overflow" vert="horz" wrap="square" lIns="0" tIns="0" rIns="0" bIns="0" numCol="1" spcCol="38100" rtlCol="0" anchor="ctr">
              <a:noAutofit/>
            </a:bodyPr>
            <a:lstStyle/>
            <a:p>
              <a:pPr algn="ctr" defTabSz="412750" hangingPunct="0"/>
              <a:endParaRPr lang="zh-CN" altLang="en-US" sz="1000">
                <a:solidFill>
                  <a:srgbClr val="FFFFFF"/>
                </a:solidFill>
                <a:sym typeface="Helvetica Neue Medium"/>
              </a:endParaRPr>
            </a:p>
          </p:txBody>
        </p:sp>
        <p:sp>
          <p:nvSpPr>
            <p:cNvPr id="12" name="文本框 15">
              <a:extLst>
                <a:ext uri="{FF2B5EF4-FFF2-40B4-BE49-F238E27FC236}">
                  <a16:creationId xmlns:a16="http://schemas.microsoft.com/office/drawing/2014/main" id="{EDB12211-339C-C6BF-7BB7-90E9E097B340}"/>
                </a:ext>
              </a:extLst>
            </p:cNvPr>
            <p:cNvSpPr txBox="1"/>
            <p:nvPr/>
          </p:nvSpPr>
          <p:spPr>
            <a:xfrm>
              <a:off x="2873079" y="9900803"/>
              <a:ext cx="548084" cy="2858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noAutofit/>
            </a:bodyPr>
            <a:lstStyle/>
            <a:p>
              <a:pPr algn="ctr" defTabSz="412750" hangingPunct="0"/>
              <a:r>
                <a:rPr lang="en-US" altLang="zh-CN" sz="1000" b="1" dirty="0">
                  <a:solidFill>
                    <a:srgbClr val="000000"/>
                  </a:solidFill>
                  <a:latin typeface="Helvetica Neue"/>
                  <a:ea typeface="Helvetica Neue"/>
                  <a:cs typeface="Helvetica Neue"/>
                  <a:sym typeface="Helvetica Neue"/>
                </a:rPr>
                <a:t>UE</a:t>
              </a:r>
              <a:endParaRPr lang="zh-CN" altLang="en-US" sz="1000" b="1" dirty="0">
                <a:solidFill>
                  <a:srgbClr val="000000"/>
                </a:solidFill>
                <a:latin typeface="Helvetica Neue"/>
                <a:ea typeface="Helvetica Neue"/>
                <a:cs typeface="Helvetica Neue"/>
                <a:sym typeface="Helvetica Neue"/>
              </a:endParaRPr>
            </a:p>
          </p:txBody>
        </p:sp>
      </p:grpSp>
      <p:sp>
        <p:nvSpPr>
          <p:cNvPr id="13" name="文本框 20">
            <a:extLst>
              <a:ext uri="{FF2B5EF4-FFF2-40B4-BE49-F238E27FC236}">
                <a16:creationId xmlns:a16="http://schemas.microsoft.com/office/drawing/2014/main" id="{AB8140FB-5F17-9FF5-6779-A0284F7C9F48}"/>
              </a:ext>
            </a:extLst>
          </p:cNvPr>
          <p:cNvSpPr txBox="1"/>
          <p:nvPr/>
        </p:nvSpPr>
        <p:spPr>
          <a:xfrm>
            <a:off x="1738859" y="5301139"/>
            <a:ext cx="2330778" cy="51296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hangingPunct="0"/>
            <a:r>
              <a:rPr lang="en-US" altLang="zh-CN" sz="1000" dirty="0">
                <a:solidFill>
                  <a:srgbClr val="1170AB"/>
                </a:solidFill>
                <a:latin typeface="Aharoni" panose="02010803020104030203" pitchFamily="2" charset="-79"/>
                <a:cs typeface="Aharoni" panose="02010803020104030203" pitchFamily="2" charset="-79"/>
                <a:sym typeface="Helvetica Neue"/>
              </a:rPr>
              <a:t>Local Data in Network</a:t>
            </a:r>
          </a:p>
          <a:p>
            <a:pPr algn="ctr" defTabSz="412750" hangingPunct="0"/>
            <a:r>
              <a:rPr lang="en-US" altLang="zh-CN" sz="1000" dirty="0">
                <a:solidFill>
                  <a:srgbClr val="000000"/>
                </a:solidFill>
                <a:latin typeface="Aharoni" panose="02010803020104030203" pitchFamily="2" charset="-79"/>
                <a:cs typeface="Aharoni" panose="02010803020104030203" pitchFamily="2" charset="-79"/>
                <a:sym typeface="Helvetica Neue"/>
              </a:rPr>
              <a:t> </a:t>
            </a:r>
            <a:r>
              <a:rPr lang="en-US" altLang="zh-CN" sz="1000" dirty="0">
                <a:latin typeface="Aharoni" panose="02010803020104030203" pitchFamily="2" charset="-79"/>
                <a:cs typeface="Aharoni" panose="02010803020104030203" pitchFamily="2" charset="-79"/>
              </a:rPr>
              <a:t>(e.g. slice status, applied policy and QoS)</a:t>
            </a:r>
            <a:endParaRPr lang="zh-CN" altLang="en-US" sz="1000" dirty="0">
              <a:solidFill>
                <a:srgbClr val="000000"/>
              </a:solidFill>
              <a:latin typeface="Aharoni" panose="02010803020104030203" pitchFamily="2" charset="-79"/>
              <a:cs typeface="Aharoni" panose="02010803020104030203" pitchFamily="2" charset="-79"/>
              <a:sym typeface="Helvetica Neue"/>
            </a:endParaRPr>
          </a:p>
        </p:txBody>
      </p:sp>
      <p:sp>
        <p:nvSpPr>
          <p:cNvPr id="14" name="文本框 21">
            <a:extLst>
              <a:ext uri="{FF2B5EF4-FFF2-40B4-BE49-F238E27FC236}">
                <a16:creationId xmlns:a16="http://schemas.microsoft.com/office/drawing/2014/main" id="{CB142839-8C20-3923-8732-D8051FA726F4}"/>
              </a:ext>
            </a:extLst>
          </p:cNvPr>
          <p:cNvSpPr txBox="1"/>
          <p:nvPr/>
        </p:nvSpPr>
        <p:spPr>
          <a:xfrm>
            <a:off x="4150737" y="5324316"/>
            <a:ext cx="2415815" cy="51296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hangingPunct="0"/>
            <a:r>
              <a:rPr lang="en-US" altLang="zh-CN" sz="1000" dirty="0">
                <a:solidFill>
                  <a:srgbClr val="1170AB"/>
                </a:solidFill>
                <a:latin typeface="Aharoni" panose="02010803020104030203" pitchFamily="2" charset="-79"/>
                <a:cs typeface="Aharoni" panose="02010803020104030203" pitchFamily="2" charset="-79"/>
                <a:sym typeface="Helvetica Neue"/>
              </a:rPr>
              <a:t>Local Data in Application Server</a:t>
            </a:r>
          </a:p>
          <a:p>
            <a:pPr algn="ctr" defTabSz="412750" hangingPunct="0"/>
            <a:r>
              <a:rPr lang="en-US" altLang="zh-CN" sz="1000" dirty="0">
                <a:latin typeface="Aharoni" panose="02010803020104030203" pitchFamily="2" charset="-79"/>
                <a:cs typeface="Aharoni" panose="02010803020104030203" pitchFamily="2" charset="-79"/>
              </a:rPr>
              <a:t>(e.g. applied Codec, user preference) and </a:t>
            </a:r>
            <a:r>
              <a:rPr lang="en-US" altLang="zh-CN" sz="1000" dirty="0">
                <a:solidFill>
                  <a:srgbClr val="FF0000"/>
                </a:solidFill>
                <a:latin typeface="Aharoni" panose="02010803020104030203" pitchFamily="2" charset="-79"/>
                <a:cs typeface="Aharoni" panose="02010803020104030203" pitchFamily="2" charset="-79"/>
              </a:rPr>
              <a:t>Label (QoE)</a:t>
            </a:r>
            <a:endParaRPr lang="zh-CN" altLang="en-US" sz="1000" dirty="0">
              <a:solidFill>
                <a:srgbClr val="FF0000"/>
              </a:solidFill>
              <a:latin typeface="Aharoni" panose="02010803020104030203" pitchFamily="2" charset="-79"/>
              <a:cs typeface="Aharoni" panose="02010803020104030203" pitchFamily="2" charset="-79"/>
              <a:sym typeface="Helvetica Neue"/>
            </a:endParaRPr>
          </a:p>
        </p:txBody>
      </p:sp>
      <p:cxnSp>
        <p:nvCxnSpPr>
          <p:cNvPr id="15" name="直接连接符 23">
            <a:extLst>
              <a:ext uri="{FF2B5EF4-FFF2-40B4-BE49-F238E27FC236}">
                <a16:creationId xmlns:a16="http://schemas.microsoft.com/office/drawing/2014/main" id="{674539F0-CDC3-A568-FF9A-51BDB7BE6418}"/>
              </a:ext>
            </a:extLst>
          </p:cNvPr>
          <p:cNvCxnSpPr>
            <a:cxnSpLocks/>
            <a:endCxn id="8" idx="1"/>
          </p:cNvCxnSpPr>
          <p:nvPr/>
        </p:nvCxnSpPr>
        <p:spPr>
          <a:xfrm flipV="1">
            <a:off x="1515040" y="5034412"/>
            <a:ext cx="764689" cy="59915"/>
          </a:xfrm>
          <a:prstGeom prst="line">
            <a:avLst/>
          </a:prstGeom>
          <a:ln/>
        </p:spPr>
        <p:style>
          <a:lnRef idx="1">
            <a:schemeClr val="dk1"/>
          </a:lnRef>
          <a:fillRef idx="0">
            <a:schemeClr val="dk1"/>
          </a:fillRef>
          <a:effectRef idx="0">
            <a:schemeClr val="dk1"/>
          </a:effectRef>
          <a:fontRef idx="minor">
            <a:schemeClr val="tx1"/>
          </a:fontRef>
        </p:style>
      </p:cxnSp>
      <p:cxnSp>
        <p:nvCxnSpPr>
          <p:cNvPr id="16" name="直接连接符 24">
            <a:extLst>
              <a:ext uri="{FF2B5EF4-FFF2-40B4-BE49-F238E27FC236}">
                <a16:creationId xmlns:a16="http://schemas.microsoft.com/office/drawing/2014/main" id="{571BE896-3167-DA58-3E6E-076D56A03328}"/>
              </a:ext>
            </a:extLst>
          </p:cNvPr>
          <p:cNvCxnSpPr>
            <a:cxnSpLocks/>
            <a:stCxn id="8" idx="3"/>
          </p:cNvCxnSpPr>
          <p:nvPr/>
        </p:nvCxnSpPr>
        <p:spPr>
          <a:xfrm>
            <a:off x="3546554" y="5034412"/>
            <a:ext cx="745279" cy="92940"/>
          </a:xfrm>
          <a:prstGeom prst="line">
            <a:avLst/>
          </a:prstGeom>
          <a:ln/>
        </p:spPr>
        <p:style>
          <a:lnRef idx="1">
            <a:schemeClr val="dk1"/>
          </a:lnRef>
          <a:fillRef idx="0">
            <a:schemeClr val="dk1"/>
          </a:fillRef>
          <a:effectRef idx="0">
            <a:schemeClr val="dk1"/>
          </a:effectRef>
          <a:fontRef idx="minor">
            <a:schemeClr val="tx1"/>
          </a:fontRef>
        </p:style>
      </p:cxnSp>
      <p:grpSp>
        <p:nvGrpSpPr>
          <p:cNvPr id="17" name="组合 35">
            <a:extLst>
              <a:ext uri="{FF2B5EF4-FFF2-40B4-BE49-F238E27FC236}">
                <a16:creationId xmlns:a16="http://schemas.microsoft.com/office/drawing/2014/main" id="{66E2D6A2-AE61-63F4-CA5A-B87A4B962DFC}"/>
              </a:ext>
            </a:extLst>
          </p:cNvPr>
          <p:cNvGrpSpPr/>
          <p:nvPr/>
        </p:nvGrpSpPr>
        <p:grpSpPr>
          <a:xfrm>
            <a:off x="8305627" y="4875644"/>
            <a:ext cx="1144545" cy="1436807"/>
            <a:chOff x="18268740" y="7682220"/>
            <a:chExt cx="2289090" cy="4061017"/>
          </a:xfrm>
        </p:grpSpPr>
        <p:sp>
          <p:nvSpPr>
            <p:cNvPr id="18" name="箭头: 右 29">
              <a:extLst>
                <a:ext uri="{FF2B5EF4-FFF2-40B4-BE49-F238E27FC236}">
                  <a16:creationId xmlns:a16="http://schemas.microsoft.com/office/drawing/2014/main" id="{54F51CCB-4FE3-576A-8A55-18E82C744D88}"/>
                </a:ext>
              </a:extLst>
            </p:cNvPr>
            <p:cNvSpPr/>
            <p:nvPr/>
          </p:nvSpPr>
          <p:spPr>
            <a:xfrm>
              <a:off x="18823930" y="8026189"/>
              <a:ext cx="1121420" cy="864016"/>
            </a:xfrm>
            <a:prstGeom prst="rightArrow">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zh-CN" altLang="en-US" sz="1000">
                <a:solidFill>
                  <a:srgbClr val="FFFFFF"/>
                </a:solidFill>
                <a:sym typeface="Helvetica Neue Medium"/>
              </a:endParaRPr>
            </a:p>
          </p:txBody>
        </p:sp>
        <p:sp>
          <p:nvSpPr>
            <p:cNvPr id="19" name="箭头: 右 30">
              <a:extLst>
                <a:ext uri="{FF2B5EF4-FFF2-40B4-BE49-F238E27FC236}">
                  <a16:creationId xmlns:a16="http://schemas.microsoft.com/office/drawing/2014/main" id="{0DF266E6-7666-85D9-734F-F586A67EF471}"/>
                </a:ext>
              </a:extLst>
            </p:cNvPr>
            <p:cNvSpPr/>
            <p:nvPr/>
          </p:nvSpPr>
          <p:spPr>
            <a:xfrm>
              <a:off x="18852572" y="9420863"/>
              <a:ext cx="1121420" cy="864016"/>
            </a:xfrm>
            <a:prstGeom prst="rightArrow">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zh-CN" altLang="en-US" sz="1000">
                <a:solidFill>
                  <a:srgbClr val="FFFFFF"/>
                </a:solidFill>
                <a:sym typeface="Helvetica Neue Medium"/>
              </a:endParaRPr>
            </a:p>
          </p:txBody>
        </p:sp>
        <p:sp>
          <p:nvSpPr>
            <p:cNvPr id="20" name="箭头: 右 31">
              <a:extLst>
                <a:ext uri="{FF2B5EF4-FFF2-40B4-BE49-F238E27FC236}">
                  <a16:creationId xmlns:a16="http://schemas.microsoft.com/office/drawing/2014/main" id="{1DF9FC91-2602-A2F9-05B9-D2C0F8C8CB64}"/>
                </a:ext>
              </a:extLst>
            </p:cNvPr>
            <p:cNvSpPr/>
            <p:nvPr/>
          </p:nvSpPr>
          <p:spPr>
            <a:xfrm>
              <a:off x="18852572" y="10879221"/>
              <a:ext cx="1121420" cy="864016"/>
            </a:xfrm>
            <a:prstGeom prst="rightArrow">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zh-CN" altLang="en-US" sz="1000">
                <a:solidFill>
                  <a:srgbClr val="FFFFFF"/>
                </a:solidFill>
                <a:sym typeface="Helvetica Neue Medium"/>
              </a:endParaRPr>
            </a:p>
          </p:txBody>
        </p:sp>
        <p:sp>
          <p:nvSpPr>
            <p:cNvPr id="21" name="文本框 32">
              <a:extLst>
                <a:ext uri="{FF2B5EF4-FFF2-40B4-BE49-F238E27FC236}">
                  <a16:creationId xmlns:a16="http://schemas.microsoft.com/office/drawing/2014/main" id="{CA9DF1B1-4924-F2E9-00C8-E783D3132B5C}"/>
                </a:ext>
              </a:extLst>
            </p:cNvPr>
            <p:cNvSpPr txBox="1"/>
            <p:nvPr/>
          </p:nvSpPr>
          <p:spPr>
            <a:xfrm>
              <a:off x="18325056" y="7682220"/>
              <a:ext cx="2119170" cy="5799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algn="ctr" defTabSz="412750" hangingPunct="0"/>
              <a:r>
                <a:rPr lang="en-US" altLang="zh-CN" sz="1000" b="1" dirty="0">
                  <a:solidFill>
                    <a:srgbClr val="1170AB"/>
                  </a:solidFill>
                  <a:latin typeface="Helvetica Neue"/>
                  <a:ea typeface="Helvetica Neue"/>
                  <a:cs typeface="Helvetica Neue"/>
                  <a:sym typeface="Helvetica Neue"/>
                </a:rPr>
                <a:t>Local Data in UE</a:t>
              </a:r>
              <a:endParaRPr lang="zh-CN" altLang="en-US" sz="1000" b="1" dirty="0">
                <a:solidFill>
                  <a:srgbClr val="1170AB"/>
                </a:solidFill>
                <a:latin typeface="Helvetica Neue"/>
                <a:ea typeface="Helvetica Neue"/>
                <a:cs typeface="Helvetica Neue"/>
                <a:sym typeface="Helvetica Neue"/>
              </a:endParaRPr>
            </a:p>
          </p:txBody>
        </p:sp>
        <p:sp>
          <p:nvSpPr>
            <p:cNvPr id="22" name="文本框 33">
              <a:extLst>
                <a:ext uri="{FF2B5EF4-FFF2-40B4-BE49-F238E27FC236}">
                  <a16:creationId xmlns:a16="http://schemas.microsoft.com/office/drawing/2014/main" id="{191EDC6C-21A8-AAEC-764A-02DBE2FCEB57}"/>
                </a:ext>
              </a:extLst>
            </p:cNvPr>
            <p:cNvSpPr txBox="1"/>
            <p:nvPr/>
          </p:nvSpPr>
          <p:spPr>
            <a:xfrm>
              <a:off x="18288184" y="9030062"/>
              <a:ext cx="2192910" cy="5799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algn="ctr" defTabSz="412750" hangingPunct="0"/>
              <a:r>
                <a:rPr lang="en-US" altLang="zh-CN" sz="1000" b="1" dirty="0">
                  <a:solidFill>
                    <a:srgbClr val="1170AB"/>
                  </a:solidFill>
                  <a:latin typeface="Helvetica Neue"/>
                  <a:ea typeface="Helvetica Neue"/>
                  <a:cs typeface="Helvetica Neue"/>
                  <a:sym typeface="Helvetica Neue"/>
                </a:rPr>
                <a:t>Local Data in NW</a:t>
              </a:r>
              <a:endParaRPr lang="zh-CN" altLang="en-US" sz="1000" b="1" dirty="0">
                <a:solidFill>
                  <a:srgbClr val="1170AB"/>
                </a:solidFill>
                <a:latin typeface="Helvetica Neue"/>
                <a:ea typeface="Helvetica Neue"/>
                <a:cs typeface="Helvetica Neue"/>
                <a:sym typeface="Helvetica Neue"/>
              </a:endParaRPr>
            </a:p>
          </p:txBody>
        </p:sp>
        <p:sp>
          <p:nvSpPr>
            <p:cNvPr id="23" name="文本框 34">
              <a:extLst>
                <a:ext uri="{FF2B5EF4-FFF2-40B4-BE49-F238E27FC236}">
                  <a16:creationId xmlns:a16="http://schemas.microsoft.com/office/drawing/2014/main" id="{AFD13D91-7C39-5995-AF91-07BAB7576293}"/>
                </a:ext>
              </a:extLst>
            </p:cNvPr>
            <p:cNvSpPr txBox="1"/>
            <p:nvPr/>
          </p:nvSpPr>
          <p:spPr>
            <a:xfrm>
              <a:off x="18268740" y="10456999"/>
              <a:ext cx="2289090" cy="5799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algn="ctr" defTabSz="412750" hangingPunct="0"/>
              <a:r>
                <a:rPr lang="en-US" altLang="zh-CN" sz="1000" b="1" dirty="0">
                  <a:solidFill>
                    <a:srgbClr val="1170AB"/>
                  </a:solidFill>
                  <a:latin typeface="Helvetica Neue"/>
                  <a:ea typeface="Helvetica Neue"/>
                  <a:cs typeface="Helvetica Neue"/>
                  <a:sym typeface="Helvetica Neue"/>
                </a:rPr>
                <a:t>Local Data in APP</a:t>
              </a:r>
              <a:endParaRPr lang="zh-CN" altLang="en-US" sz="1000" b="1" dirty="0">
                <a:solidFill>
                  <a:srgbClr val="1170AB"/>
                </a:solidFill>
                <a:latin typeface="Helvetica Neue"/>
                <a:ea typeface="Helvetica Neue"/>
                <a:cs typeface="Helvetica Neue"/>
                <a:sym typeface="Helvetica Neue"/>
              </a:endParaRPr>
            </a:p>
          </p:txBody>
        </p:sp>
      </p:grpSp>
      <p:grpSp>
        <p:nvGrpSpPr>
          <p:cNvPr id="24" name="组合 39">
            <a:extLst>
              <a:ext uri="{FF2B5EF4-FFF2-40B4-BE49-F238E27FC236}">
                <a16:creationId xmlns:a16="http://schemas.microsoft.com/office/drawing/2014/main" id="{DC24B2E0-368E-CA2B-CF89-25EC1C5D2B99}"/>
              </a:ext>
            </a:extLst>
          </p:cNvPr>
          <p:cNvGrpSpPr/>
          <p:nvPr/>
        </p:nvGrpSpPr>
        <p:grpSpPr>
          <a:xfrm>
            <a:off x="9492860" y="4965527"/>
            <a:ext cx="962757" cy="1316144"/>
            <a:chOff x="19828416" y="9948826"/>
            <a:chExt cx="2533650" cy="907605"/>
          </a:xfrm>
        </p:grpSpPr>
        <p:sp>
          <p:nvSpPr>
            <p:cNvPr id="25" name="矩形: 圆角 28">
              <a:extLst>
                <a:ext uri="{FF2B5EF4-FFF2-40B4-BE49-F238E27FC236}">
                  <a16:creationId xmlns:a16="http://schemas.microsoft.com/office/drawing/2014/main" id="{7C205D0E-8A00-4CBE-AEC8-27A4B4290E64}"/>
                </a:ext>
              </a:extLst>
            </p:cNvPr>
            <p:cNvSpPr/>
            <p:nvPr/>
          </p:nvSpPr>
          <p:spPr>
            <a:xfrm>
              <a:off x="19828416" y="9948826"/>
              <a:ext cx="2533650" cy="866849"/>
            </a:xfrm>
            <a:prstGeom prst="roundRect">
              <a:avLst/>
            </a:prstGeom>
            <a:ln/>
          </p:spPr>
          <p:style>
            <a:lnRef idx="1">
              <a:schemeClr val="accent5"/>
            </a:lnRef>
            <a:fillRef idx="2">
              <a:schemeClr val="accent5"/>
            </a:fillRef>
            <a:effectRef idx="1">
              <a:schemeClr val="accent5"/>
            </a:effectRef>
            <a:fontRef idx="minor">
              <a:schemeClr val="dk1"/>
            </a:fontRef>
          </p:style>
          <p:txBody>
            <a:bodyPr rot="0" spcFirstLastPara="1" vertOverflow="overflow" horzOverflow="overflow" vert="horz" wrap="square" lIns="0" tIns="0" rIns="0" bIns="0" numCol="1" spcCol="38100" rtlCol="0" anchor="ctr">
              <a:noAutofit/>
            </a:bodyPr>
            <a:lstStyle/>
            <a:p>
              <a:pPr algn="ctr" defTabSz="412750" hangingPunct="0"/>
              <a:endParaRPr lang="zh-CN" altLang="en-US" sz="1600">
                <a:solidFill>
                  <a:srgbClr val="FFFFFF"/>
                </a:solidFill>
                <a:sym typeface="Helvetica Neue Medium"/>
              </a:endParaRPr>
            </a:p>
          </p:txBody>
        </p:sp>
        <p:sp>
          <p:nvSpPr>
            <p:cNvPr id="26" name="文本框 36">
              <a:extLst>
                <a:ext uri="{FF2B5EF4-FFF2-40B4-BE49-F238E27FC236}">
                  <a16:creationId xmlns:a16="http://schemas.microsoft.com/office/drawing/2014/main" id="{8F83D0A5-4BA4-A9BC-03BF-1A0B63514FB7}"/>
                </a:ext>
              </a:extLst>
            </p:cNvPr>
            <p:cNvSpPr txBox="1"/>
            <p:nvPr/>
          </p:nvSpPr>
          <p:spPr>
            <a:xfrm>
              <a:off x="20157704" y="9958671"/>
              <a:ext cx="1963847" cy="8977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noAutofit/>
            </a:bodyPr>
            <a:lstStyle/>
            <a:p>
              <a:pPr algn="ctr" defTabSz="412750" hangingPunct="0"/>
              <a:r>
                <a:rPr lang="en-US" altLang="zh-CN" sz="1500" b="1" dirty="0">
                  <a:solidFill>
                    <a:srgbClr val="000000"/>
                  </a:solidFill>
                  <a:latin typeface="Helvetica Neue"/>
                  <a:ea typeface="Helvetica Neue"/>
                  <a:cs typeface="Helvetica Neue"/>
                  <a:sym typeface="Helvetica Neue"/>
                </a:rPr>
                <a:t>AI Model</a:t>
              </a:r>
              <a:endParaRPr lang="zh-CN" altLang="en-US" sz="1500" b="1" dirty="0">
                <a:solidFill>
                  <a:srgbClr val="000000"/>
                </a:solidFill>
                <a:latin typeface="Helvetica Neue"/>
                <a:ea typeface="Helvetica Neue"/>
                <a:cs typeface="Helvetica Neue"/>
                <a:sym typeface="Helvetica Neue"/>
              </a:endParaRPr>
            </a:p>
          </p:txBody>
        </p:sp>
      </p:grpSp>
      <p:sp>
        <p:nvSpPr>
          <p:cNvPr id="27" name="箭头: 右 37">
            <a:extLst>
              <a:ext uri="{FF2B5EF4-FFF2-40B4-BE49-F238E27FC236}">
                <a16:creationId xmlns:a16="http://schemas.microsoft.com/office/drawing/2014/main" id="{FF1A998E-9CC3-99C6-D7C9-1D26B47F7AF0}"/>
              </a:ext>
            </a:extLst>
          </p:cNvPr>
          <p:cNvSpPr/>
          <p:nvPr/>
        </p:nvSpPr>
        <p:spPr>
          <a:xfrm>
            <a:off x="10875149" y="5440432"/>
            <a:ext cx="601395" cy="345844"/>
          </a:xfrm>
          <a:prstGeom prst="rightArrow">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zh-CN" altLang="en-US" sz="1600">
              <a:solidFill>
                <a:srgbClr val="FFFFFF"/>
              </a:solidFill>
              <a:sym typeface="Helvetica Neue Medium"/>
            </a:endParaRPr>
          </a:p>
        </p:txBody>
      </p:sp>
      <p:sp>
        <p:nvSpPr>
          <p:cNvPr id="28" name="文本框 38">
            <a:extLst>
              <a:ext uri="{FF2B5EF4-FFF2-40B4-BE49-F238E27FC236}">
                <a16:creationId xmlns:a16="http://schemas.microsoft.com/office/drawing/2014/main" id="{46B47157-DBD9-2793-D3F4-2B0EF30FB3EF}"/>
              </a:ext>
            </a:extLst>
          </p:cNvPr>
          <p:cNvSpPr txBox="1"/>
          <p:nvPr/>
        </p:nvSpPr>
        <p:spPr>
          <a:xfrm>
            <a:off x="10370492" y="5030422"/>
            <a:ext cx="1521454" cy="42062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hangingPunct="0"/>
            <a:r>
              <a:rPr lang="en-US" altLang="zh-CN" sz="1200" b="1" dirty="0">
                <a:solidFill>
                  <a:srgbClr val="FF0000"/>
                </a:solidFill>
                <a:latin typeface="Aharoni" panose="02010803020104030203" pitchFamily="2" charset="-79"/>
                <a:cs typeface="Aharoni" panose="02010803020104030203" pitchFamily="2" charset="-79"/>
                <a:sym typeface="Helvetica Neue"/>
              </a:rPr>
              <a:t>Output </a:t>
            </a:r>
          </a:p>
          <a:p>
            <a:pPr algn="ctr" defTabSz="412750" hangingPunct="0"/>
            <a:r>
              <a:rPr lang="en-US" altLang="zh-CN" sz="1200" b="1" dirty="0">
                <a:solidFill>
                  <a:srgbClr val="FF0000"/>
                </a:solidFill>
                <a:latin typeface="Aharoni" panose="02010803020104030203" pitchFamily="2" charset="-79"/>
                <a:cs typeface="Aharoni" panose="02010803020104030203" pitchFamily="2" charset="-79"/>
                <a:sym typeface="Helvetica Neue"/>
              </a:rPr>
              <a:t>(Estimated QoE)</a:t>
            </a:r>
            <a:endParaRPr lang="zh-CN" altLang="en-US" sz="1200" b="1" dirty="0">
              <a:solidFill>
                <a:srgbClr val="FF0000"/>
              </a:solidFill>
              <a:latin typeface="Aharoni" panose="02010803020104030203" pitchFamily="2" charset="-79"/>
              <a:cs typeface="Aharoni" panose="02010803020104030203" pitchFamily="2" charset="-79"/>
              <a:sym typeface="Helvetica Neue"/>
            </a:endParaRPr>
          </a:p>
        </p:txBody>
      </p:sp>
      <p:sp>
        <p:nvSpPr>
          <p:cNvPr id="29" name="文本框 2">
            <a:extLst>
              <a:ext uri="{FF2B5EF4-FFF2-40B4-BE49-F238E27FC236}">
                <a16:creationId xmlns:a16="http://schemas.microsoft.com/office/drawing/2014/main" id="{AF3745C3-280E-6636-CCF7-264D3F822031}"/>
              </a:ext>
            </a:extLst>
          </p:cNvPr>
          <p:cNvSpPr txBox="1"/>
          <p:nvPr/>
        </p:nvSpPr>
        <p:spPr>
          <a:xfrm>
            <a:off x="10484951" y="5786276"/>
            <a:ext cx="1381790" cy="2821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algn="ctr" defTabSz="412750" hangingPunct="0"/>
            <a:r>
              <a:rPr lang="en-US" altLang="zh-CN" sz="1500" b="1" dirty="0">
                <a:solidFill>
                  <a:srgbClr val="000000"/>
                </a:solidFill>
                <a:latin typeface="Aharoni" panose="02010803020104030203" pitchFamily="2" charset="-79"/>
                <a:cs typeface="Aharoni" panose="02010803020104030203" pitchFamily="2" charset="-79"/>
                <a:sym typeface="Helvetica Neue"/>
              </a:rPr>
              <a:t>(For Target UE)</a:t>
            </a:r>
            <a:endParaRPr lang="zh-CN" altLang="en-US" sz="1500" b="1" dirty="0">
              <a:solidFill>
                <a:srgbClr val="000000"/>
              </a:solidFill>
              <a:latin typeface="Aharoni" panose="02010803020104030203" pitchFamily="2" charset="-79"/>
              <a:cs typeface="Aharoni" panose="02010803020104030203" pitchFamily="2" charset="-79"/>
              <a:sym typeface="Helvetica Neue"/>
            </a:endParaRPr>
          </a:p>
        </p:txBody>
      </p:sp>
      <p:grpSp>
        <p:nvGrpSpPr>
          <p:cNvPr id="30" name="Group 29">
            <a:extLst>
              <a:ext uri="{FF2B5EF4-FFF2-40B4-BE49-F238E27FC236}">
                <a16:creationId xmlns:a16="http://schemas.microsoft.com/office/drawing/2014/main" id="{0BA6A3BB-68EC-FE42-CF81-5F0730FC7151}"/>
              </a:ext>
            </a:extLst>
          </p:cNvPr>
          <p:cNvGrpSpPr/>
          <p:nvPr/>
        </p:nvGrpSpPr>
        <p:grpSpPr>
          <a:xfrm>
            <a:off x="439940" y="5930317"/>
            <a:ext cx="5228995" cy="247777"/>
            <a:chOff x="2356131" y="11880118"/>
            <a:chExt cx="10457990" cy="495554"/>
          </a:xfrm>
        </p:grpSpPr>
        <p:sp>
          <p:nvSpPr>
            <p:cNvPr id="31" name="Arrow: Pentagon 30">
              <a:extLst>
                <a:ext uri="{FF2B5EF4-FFF2-40B4-BE49-F238E27FC236}">
                  <a16:creationId xmlns:a16="http://schemas.microsoft.com/office/drawing/2014/main" id="{8C2B87DB-43BE-6927-A93F-D8E17EABB52B}"/>
                </a:ext>
              </a:extLst>
            </p:cNvPr>
            <p:cNvSpPr/>
            <p:nvPr/>
          </p:nvSpPr>
          <p:spPr>
            <a:xfrm rot="10800000">
              <a:off x="2356131" y="11880118"/>
              <a:ext cx="9178804" cy="492442"/>
            </a:xfrm>
            <a:prstGeom prst="homePlate">
              <a:avLst/>
            </a:prstGeom>
            <a:solidFill>
              <a:schemeClr val="accent3">
                <a:lumMod val="20000"/>
                <a:lumOff val="80000"/>
              </a:schemeClr>
            </a:solidFill>
            <a:ln w="12700" cap="flat">
              <a:noFill/>
              <a:miter lim="400000"/>
            </a:ln>
            <a:effectLst>
              <a:innerShdw blurRad="114300">
                <a:prstClr val="black"/>
              </a:inn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en-US" sz="1600">
                <a:solidFill>
                  <a:srgbClr val="FFFFFF"/>
                </a:solidFill>
                <a:sym typeface="Helvetica Neue Medium"/>
              </a:endParaRPr>
            </a:p>
          </p:txBody>
        </p:sp>
        <p:sp>
          <p:nvSpPr>
            <p:cNvPr id="32" name="TextBox 31">
              <a:extLst>
                <a:ext uri="{FF2B5EF4-FFF2-40B4-BE49-F238E27FC236}">
                  <a16:creationId xmlns:a16="http://schemas.microsoft.com/office/drawing/2014/main" id="{13FDFD96-DBCE-D353-FDD1-D14B5C7BD15F}"/>
                </a:ext>
              </a:extLst>
            </p:cNvPr>
            <p:cNvSpPr txBox="1"/>
            <p:nvPr/>
          </p:nvSpPr>
          <p:spPr>
            <a:xfrm>
              <a:off x="2989639" y="11937090"/>
              <a:ext cx="8719468" cy="348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412750" hangingPunct="0"/>
              <a:r>
                <a:rPr lang="en-US" sz="800" dirty="0" err="1"/>
                <a:t>IDx</a:t>
              </a:r>
              <a:r>
                <a:rPr lang="en-US" sz="800" dirty="0"/>
                <a:t> – </a:t>
              </a:r>
              <a:r>
                <a:rPr lang="en-US" sz="800" dirty="0">
                  <a:solidFill>
                    <a:srgbClr val="FF0000"/>
                  </a:solidFill>
                </a:rPr>
                <a:t>Identifying the common training/inference request across the 5GS domains  </a:t>
              </a:r>
              <a:endParaRPr lang="en-US" sz="800" b="1" dirty="0">
                <a:solidFill>
                  <a:srgbClr val="FF0000"/>
                </a:solidFill>
                <a:sym typeface="Helvetica Neue"/>
              </a:endParaRPr>
            </a:p>
          </p:txBody>
        </p:sp>
        <p:sp>
          <p:nvSpPr>
            <p:cNvPr id="33" name="Rectangle 32">
              <a:extLst>
                <a:ext uri="{FF2B5EF4-FFF2-40B4-BE49-F238E27FC236}">
                  <a16:creationId xmlns:a16="http://schemas.microsoft.com/office/drawing/2014/main" id="{043CEDA5-20DD-024E-97AF-6AFE58414932}"/>
                </a:ext>
              </a:extLst>
            </p:cNvPr>
            <p:cNvSpPr/>
            <p:nvPr/>
          </p:nvSpPr>
          <p:spPr>
            <a:xfrm>
              <a:off x="11709107" y="11880118"/>
              <a:ext cx="299470" cy="492442"/>
            </a:xfrm>
            <a:prstGeom prst="rect">
              <a:avLst/>
            </a:prstGeom>
            <a:solidFill>
              <a:schemeClr val="accent3">
                <a:lumMod val="20000"/>
                <a:lumOff val="80000"/>
              </a:schemeClr>
            </a:solidFill>
            <a:ln w="12700" cap="flat">
              <a:noFill/>
              <a:miter lim="400000"/>
            </a:ln>
            <a:effectLst>
              <a:innerShdw blurRad="114300">
                <a:prstClr val="black"/>
              </a:inn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en-US" sz="1600">
                <a:solidFill>
                  <a:srgbClr val="FFFFFF"/>
                </a:solidFill>
                <a:sym typeface="Helvetica Neue Medium"/>
              </a:endParaRPr>
            </a:p>
          </p:txBody>
        </p:sp>
        <p:sp>
          <p:nvSpPr>
            <p:cNvPr id="34" name="Rectangle 33">
              <a:extLst>
                <a:ext uri="{FF2B5EF4-FFF2-40B4-BE49-F238E27FC236}">
                  <a16:creationId xmlns:a16="http://schemas.microsoft.com/office/drawing/2014/main" id="{08BC2F4C-1ACF-3028-59D4-B18499023E83}"/>
                </a:ext>
              </a:extLst>
            </p:cNvPr>
            <p:cNvSpPr/>
            <p:nvPr/>
          </p:nvSpPr>
          <p:spPr>
            <a:xfrm>
              <a:off x="12122761" y="11883230"/>
              <a:ext cx="299470" cy="492442"/>
            </a:xfrm>
            <a:prstGeom prst="rect">
              <a:avLst/>
            </a:prstGeom>
            <a:solidFill>
              <a:schemeClr val="accent3">
                <a:lumMod val="20000"/>
                <a:lumOff val="80000"/>
              </a:schemeClr>
            </a:solidFill>
            <a:ln w="12700" cap="flat">
              <a:noFill/>
              <a:miter lim="400000"/>
            </a:ln>
            <a:effectLst>
              <a:innerShdw blurRad="114300">
                <a:prstClr val="black"/>
              </a:inn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en-US" sz="1600">
                <a:solidFill>
                  <a:srgbClr val="FFFFFF"/>
                </a:solidFill>
                <a:sym typeface="Helvetica Neue Medium"/>
              </a:endParaRPr>
            </a:p>
          </p:txBody>
        </p:sp>
        <p:sp>
          <p:nvSpPr>
            <p:cNvPr id="35" name="Rectangle 34">
              <a:extLst>
                <a:ext uri="{FF2B5EF4-FFF2-40B4-BE49-F238E27FC236}">
                  <a16:creationId xmlns:a16="http://schemas.microsoft.com/office/drawing/2014/main" id="{97414788-DA3E-640A-1436-0F143C8AF3F4}"/>
                </a:ext>
              </a:extLst>
            </p:cNvPr>
            <p:cNvSpPr/>
            <p:nvPr/>
          </p:nvSpPr>
          <p:spPr>
            <a:xfrm>
              <a:off x="12514651" y="11883230"/>
              <a:ext cx="299470" cy="492442"/>
            </a:xfrm>
            <a:prstGeom prst="rect">
              <a:avLst/>
            </a:prstGeom>
            <a:solidFill>
              <a:schemeClr val="accent3">
                <a:lumMod val="20000"/>
                <a:lumOff val="80000"/>
              </a:schemeClr>
            </a:solidFill>
            <a:ln w="12700" cap="flat">
              <a:noFill/>
              <a:miter lim="400000"/>
            </a:ln>
            <a:effectLst>
              <a:innerShdw blurRad="114300">
                <a:prstClr val="black"/>
              </a:inn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en-US" sz="1600">
                <a:solidFill>
                  <a:srgbClr val="FFFFFF"/>
                </a:solidFill>
                <a:sym typeface="Helvetica Neue Medium"/>
              </a:endParaRPr>
            </a:p>
          </p:txBody>
        </p:sp>
      </p:grpSp>
      <p:pic>
        <p:nvPicPr>
          <p:cNvPr id="40" name="Picture 39">
            <a:extLst>
              <a:ext uri="{FF2B5EF4-FFF2-40B4-BE49-F238E27FC236}">
                <a16:creationId xmlns:a16="http://schemas.microsoft.com/office/drawing/2014/main" id="{4F13842F-C089-11B6-1CA2-1FFB49A5CF73}"/>
              </a:ext>
            </a:extLst>
          </p:cNvPr>
          <p:cNvPicPr>
            <a:picLocks noChangeAspect="1"/>
          </p:cNvPicPr>
          <p:nvPr/>
        </p:nvPicPr>
        <p:blipFill>
          <a:blip r:embed="rId2"/>
          <a:stretch>
            <a:fillRect/>
          </a:stretch>
        </p:blipFill>
        <p:spPr>
          <a:xfrm>
            <a:off x="2817733" y="1465593"/>
            <a:ext cx="3958987" cy="1732861"/>
          </a:xfrm>
          <a:prstGeom prst="rect">
            <a:avLst/>
          </a:prstGeom>
        </p:spPr>
      </p:pic>
      <p:pic>
        <p:nvPicPr>
          <p:cNvPr id="41" name="Picture 40">
            <a:extLst>
              <a:ext uri="{FF2B5EF4-FFF2-40B4-BE49-F238E27FC236}">
                <a16:creationId xmlns:a16="http://schemas.microsoft.com/office/drawing/2014/main" id="{845553D5-30C9-F5BF-8803-5754FB8F8551}"/>
              </a:ext>
            </a:extLst>
          </p:cNvPr>
          <p:cNvPicPr>
            <a:picLocks noChangeAspect="1"/>
          </p:cNvPicPr>
          <p:nvPr/>
        </p:nvPicPr>
        <p:blipFill>
          <a:blip r:embed="rId3"/>
          <a:stretch>
            <a:fillRect/>
          </a:stretch>
        </p:blipFill>
        <p:spPr>
          <a:xfrm>
            <a:off x="2830508" y="3303836"/>
            <a:ext cx="5015629" cy="1287340"/>
          </a:xfrm>
          <a:prstGeom prst="rect">
            <a:avLst/>
          </a:prstGeom>
          <a:ln w="38100">
            <a:solidFill>
              <a:schemeClr val="accent3"/>
            </a:solidFill>
          </a:ln>
        </p:spPr>
      </p:pic>
      <p:pic>
        <p:nvPicPr>
          <p:cNvPr id="44" name="Picture 43">
            <a:extLst>
              <a:ext uri="{FF2B5EF4-FFF2-40B4-BE49-F238E27FC236}">
                <a16:creationId xmlns:a16="http://schemas.microsoft.com/office/drawing/2014/main" id="{E180588C-ED66-1502-F442-E854AF4E9A2F}"/>
              </a:ext>
            </a:extLst>
          </p:cNvPr>
          <p:cNvPicPr>
            <a:picLocks noChangeAspect="1"/>
          </p:cNvPicPr>
          <p:nvPr/>
        </p:nvPicPr>
        <p:blipFill>
          <a:blip r:embed="rId4"/>
          <a:stretch>
            <a:fillRect/>
          </a:stretch>
        </p:blipFill>
        <p:spPr>
          <a:xfrm>
            <a:off x="8441059" y="2043076"/>
            <a:ext cx="3477808" cy="2419406"/>
          </a:xfrm>
          <a:prstGeom prst="rect">
            <a:avLst/>
          </a:prstGeom>
        </p:spPr>
      </p:pic>
      <p:pic>
        <p:nvPicPr>
          <p:cNvPr id="48" name="Picture 47">
            <a:extLst>
              <a:ext uri="{FF2B5EF4-FFF2-40B4-BE49-F238E27FC236}">
                <a16:creationId xmlns:a16="http://schemas.microsoft.com/office/drawing/2014/main" id="{074CE229-0350-69F9-3540-5D369CF9D50D}"/>
              </a:ext>
            </a:extLst>
          </p:cNvPr>
          <p:cNvPicPr>
            <a:picLocks noChangeAspect="1"/>
          </p:cNvPicPr>
          <p:nvPr/>
        </p:nvPicPr>
        <p:blipFill>
          <a:blip r:embed="rId5"/>
          <a:stretch>
            <a:fillRect/>
          </a:stretch>
        </p:blipFill>
        <p:spPr>
          <a:xfrm>
            <a:off x="303099" y="1482841"/>
            <a:ext cx="2393426" cy="3127480"/>
          </a:xfrm>
          <a:prstGeom prst="rect">
            <a:avLst/>
          </a:prstGeom>
        </p:spPr>
      </p:pic>
      <p:sp>
        <p:nvSpPr>
          <p:cNvPr id="46" name="TextBox 45">
            <a:extLst>
              <a:ext uri="{FF2B5EF4-FFF2-40B4-BE49-F238E27FC236}">
                <a16:creationId xmlns:a16="http://schemas.microsoft.com/office/drawing/2014/main" id="{4B23967B-0B60-EF59-4D0B-ADE63A9F44CE}"/>
              </a:ext>
            </a:extLst>
          </p:cNvPr>
          <p:cNvSpPr txBox="1"/>
          <p:nvPr/>
        </p:nvSpPr>
        <p:spPr>
          <a:xfrm>
            <a:off x="1318538" y="3981310"/>
            <a:ext cx="1026159" cy="555665"/>
          </a:xfrm>
          <a:prstGeom prst="rect">
            <a:avLst/>
          </a:prstGeom>
          <a:noFill/>
        </p:spPr>
        <p:txBody>
          <a:bodyPr wrap="square" rtlCol="0">
            <a:spAutoFit/>
          </a:bodyPr>
          <a:lstStyle/>
          <a:p>
            <a:pPr>
              <a:lnSpc>
                <a:spcPts val="1200"/>
              </a:lnSpc>
            </a:pPr>
            <a:r>
              <a:rPr lang="en-US" sz="1200" u="sng" dirty="0">
                <a:solidFill>
                  <a:srgbClr val="00B050"/>
                </a:solidFill>
                <a:effectLst>
                  <a:outerShdw blurRad="38100" dist="38100" dir="2700000" algn="tl">
                    <a:srgbClr val="000000">
                      <a:alpha val="43137"/>
                    </a:srgbClr>
                  </a:outerShdw>
                </a:effectLst>
                <a:latin typeface="Abadi" panose="020B0604020104020204" pitchFamily="34" charset="0"/>
              </a:rPr>
              <a:t>AI-enabled RAN Model Distribution</a:t>
            </a:r>
          </a:p>
        </p:txBody>
      </p:sp>
      <p:sp>
        <p:nvSpPr>
          <p:cNvPr id="49" name="TextBox 48">
            <a:extLst>
              <a:ext uri="{FF2B5EF4-FFF2-40B4-BE49-F238E27FC236}">
                <a16:creationId xmlns:a16="http://schemas.microsoft.com/office/drawing/2014/main" id="{BAB668C1-FE74-40A0-DB86-70314B07D6C0}"/>
              </a:ext>
            </a:extLst>
          </p:cNvPr>
          <p:cNvSpPr txBox="1"/>
          <p:nvPr/>
        </p:nvSpPr>
        <p:spPr>
          <a:xfrm>
            <a:off x="5871769" y="1939380"/>
            <a:ext cx="1026159" cy="555665"/>
          </a:xfrm>
          <a:prstGeom prst="rect">
            <a:avLst/>
          </a:prstGeom>
          <a:noFill/>
        </p:spPr>
        <p:txBody>
          <a:bodyPr wrap="square" rtlCol="0">
            <a:spAutoFit/>
          </a:bodyPr>
          <a:lstStyle/>
          <a:p>
            <a:pPr>
              <a:lnSpc>
                <a:spcPts val="1200"/>
              </a:lnSpc>
            </a:pPr>
            <a:r>
              <a:rPr lang="en-US" sz="1200" u="sng" dirty="0">
                <a:solidFill>
                  <a:srgbClr val="0070C0"/>
                </a:solidFill>
                <a:effectLst>
                  <a:outerShdw blurRad="38100" dist="38100" dir="2700000" algn="tl">
                    <a:srgbClr val="000000">
                      <a:alpha val="43137"/>
                    </a:srgbClr>
                  </a:outerShdw>
                </a:effectLst>
                <a:latin typeface="Abadi" panose="020B0604020104020204" pitchFamily="34" charset="0"/>
              </a:rPr>
              <a:t>AI-assisted RAN Positioning</a:t>
            </a:r>
          </a:p>
        </p:txBody>
      </p:sp>
      <p:sp>
        <p:nvSpPr>
          <p:cNvPr id="50" name="TextBox 49">
            <a:extLst>
              <a:ext uri="{FF2B5EF4-FFF2-40B4-BE49-F238E27FC236}">
                <a16:creationId xmlns:a16="http://schemas.microsoft.com/office/drawing/2014/main" id="{266B31C9-6E0D-315F-6DD9-9C79B9BBEDFC}"/>
              </a:ext>
            </a:extLst>
          </p:cNvPr>
          <p:cNvSpPr txBox="1"/>
          <p:nvPr/>
        </p:nvSpPr>
        <p:spPr>
          <a:xfrm>
            <a:off x="8283256" y="1646828"/>
            <a:ext cx="3780232" cy="267894"/>
          </a:xfrm>
          <a:prstGeom prst="rect">
            <a:avLst/>
          </a:prstGeom>
          <a:noFill/>
        </p:spPr>
        <p:txBody>
          <a:bodyPr wrap="square" rtlCol="0">
            <a:spAutoFit/>
          </a:bodyPr>
          <a:lstStyle/>
          <a:p>
            <a:pPr>
              <a:lnSpc>
                <a:spcPts val="1200"/>
              </a:lnSpc>
            </a:pPr>
            <a:r>
              <a:rPr lang="en-US" b="1" u="sng" dirty="0">
                <a:solidFill>
                  <a:schemeClr val="accent6">
                    <a:lumMod val="75000"/>
                  </a:schemeClr>
                </a:solidFill>
                <a:latin typeface="Abadi" panose="020B0604020104020204" pitchFamily="34" charset="0"/>
              </a:rPr>
              <a:t>5GC Assistance for Transfer Learning </a:t>
            </a:r>
          </a:p>
        </p:txBody>
      </p:sp>
      <p:sp>
        <p:nvSpPr>
          <p:cNvPr id="51" name="Callout: Left-Right Arrow 50">
            <a:extLst>
              <a:ext uri="{FF2B5EF4-FFF2-40B4-BE49-F238E27FC236}">
                <a16:creationId xmlns:a16="http://schemas.microsoft.com/office/drawing/2014/main" id="{8776D974-A93C-55EB-BE3B-881110258CFC}"/>
              </a:ext>
            </a:extLst>
          </p:cNvPr>
          <p:cNvSpPr/>
          <p:nvPr/>
        </p:nvSpPr>
        <p:spPr>
          <a:xfrm>
            <a:off x="6500997" y="4786549"/>
            <a:ext cx="1782259" cy="1510696"/>
          </a:xfrm>
          <a:prstGeom prst="leftRightArrowCallout">
            <a:avLst>
              <a:gd name="adj1" fmla="val 22171"/>
              <a:gd name="adj2" fmla="val 21464"/>
              <a:gd name="adj3" fmla="val 9443"/>
              <a:gd name="adj4" fmla="val 76806"/>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A518FA47-F9CA-0DAD-9878-87BAFEFAF82F}"/>
              </a:ext>
            </a:extLst>
          </p:cNvPr>
          <p:cNvSpPr txBox="1"/>
          <p:nvPr/>
        </p:nvSpPr>
        <p:spPr>
          <a:xfrm>
            <a:off x="6686511" y="4796852"/>
            <a:ext cx="1477180" cy="1492716"/>
          </a:xfrm>
          <a:prstGeom prst="rect">
            <a:avLst/>
          </a:prstGeom>
          <a:noFill/>
        </p:spPr>
        <p:txBody>
          <a:bodyPr wrap="square" rtlCol="0">
            <a:spAutoFit/>
          </a:bodyPr>
          <a:lstStyle/>
          <a:p>
            <a:r>
              <a:rPr lang="en-US" sz="1300" u="sng" dirty="0">
                <a:solidFill>
                  <a:srgbClr val="0070C0"/>
                </a:solidFill>
                <a:effectLst>
                  <a:outerShdw blurRad="38100" dist="38100" dir="2700000" algn="tl">
                    <a:srgbClr val="000000">
                      <a:alpha val="43137"/>
                    </a:srgbClr>
                  </a:outerShdw>
                </a:effectLst>
                <a:latin typeface="Abadi" panose="020B0604020104020204" pitchFamily="34" charset="0"/>
              </a:rPr>
              <a:t>Cross-domain Vertical Federated Learning to support AI-training/inference and Performance Monitoring</a:t>
            </a:r>
          </a:p>
        </p:txBody>
      </p:sp>
      <p:sp>
        <p:nvSpPr>
          <p:cNvPr id="53" name="标题 3">
            <a:extLst>
              <a:ext uri="{FF2B5EF4-FFF2-40B4-BE49-F238E27FC236}">
                <a16:creationId xmlns:a16="http://schemas.microsoft.com/office/drawing/2014/main" id="{C4979219-E618-B10A-DD55-26D2E6F7351B}"/>
              </a:ext>
            </a:extLst>
          </p:cNvPr>
          <p:cNvSpPr txBox="1">
            <a:spLocks/>
          </p:cNvSpPr>
          <p:nvPr/>
        </p:nvSpPr>
        <p:spPr bwMode="auto">
          <a:xfrm>
            <a:off x="0" y="523774"/>
            <a:ext cx="10718800" cy="75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l" rtl="0" eaLnBrk="0" fontAlgn="base" hangingPunct="0">
              <a:lnSpc>
                <a:spcPct val="90000"/>
              </a:lnSpc>
              <a:spcBef>
                <a:spcPct val="0"/>
              </a:spcBef>
              <a:spcAft>
                <a:spcPct val="0"/>
              </a:spcAft>
              <a:defRPr sz="36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b="1" kern="1200" dirty="0">
                <a:solidFill>
                  <a:schemeClr val="dk1"/>
                </a:solidFill>
                <a:effectLst/>
                <a:latin typeface="+mn-lt"/>
                <a:ea typeface="+mn-ea"/>
                <a:cs typeface="+mn-cs"/>
              </a:rPr>
              <a:t>Multi-domain AI/ML support over the 5G System</a:t>
            </a:r>
          </a:p>
        </p:txBody>
      </p:sp>
      <p:sp>
        <p:nvSpPr>
          <p:cNvPr id="2" name="TextBox 1">
            <a:extLst>
              <a:ext uri="{FF2B5EF4-FFF2-40B4-BE49-F238E27FC236}">
                <a16:creationId xmlns:a16="http://schemas.microsoft.com/office/drawing/2014/main" id="{FB6B68DC-1504-FC2C-64FE-4737A37A7702}"/>
              </a:ext>
            </a:extLst>
          </p:cNvPr>
          <p:cNvSpPr txBox="1"/>
          <p:nvPr/>
        </p:nvSpPr>
        <p:spPr>
          <a:xfrm>
            <a:off x="6815356" y="1668585"/>
            <a:ext cx="1435856" cy="1200329"/>
          </a:xfrm>
          <a:prstGeom prst="rect">
            <a:avLst/>
          </a:prstGeom>
          <a:noFill/>
        </p:spPr>
        <p:txBody>
          <a:bodyPr wrap="square" rtlCol="0">
            <a:spAutoFit/>
          </a:bodyPr>
          <a:lstStyle/>
          <a:p>
            <a:r>
              <a:rPr lang="en-US" sz="2400" b="1" u="sng" dirty="0">
                <a:solidFill>
                  <a:srgbClr val="2A6EA8"/>
                </a:solidFill>
                <a:latin typeface="Abadi" panose="020B0604020104020204" pitchFamily="34" charset="0"/>
              </a:rPr>
              <a:t>AI/ML Enabled RAN</a:t>
            </a:r>
          </a:p>
        </p:txBody>
      </p:sp>
    </p:spTree>
    <p:extLst>
      <p:ext uri="{BB962C8B-B14F-4D97-AF65-F5344CB8AC3E}">
        <p14:creationId xmlns:p14="http://schemas.microsoft.com/office/powerpoint/2010/main" val="341149115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ark&#10;&#10;Description automatically generated">
            <a:extLst>
              <a:ext uri="{FF2B5EF4-FFF2-40B4-BE49-F238E27FC236}">
                <a16:creationId xmlns:a16="http://schemas.microsoft.com/office/drawing/2014/main" id="{44AF3E43-141E-5120-9928-7B6328E8BC5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829608" y="980487"/>
            <a:ext cx="8803109" cy="5581326"/>
          </a:xfrm>
          <a:prstGeom prst="rect">
            <a:avLst/>
          </a:prstGeom>
          <a:effectLst>
            <a:glow rad="101600">
              <a:srgbClr val="CCECFF">
                <a:alpha val="60000"/>
              </a:srgbClr>
            </a:glow>
          </a:effectLst>
        </p:spPr>
      </p:pic>
      <p:sp>
        <p:nvSpPr>
          <p:cNvPr id="2" name="Title 1">
            <a:extLst>
              <a:ext uri="{FF2B5EF4-FFF2-40B4-BE49-F238E27FC236}">
                <a16:creationId xmlns:a16="http://schemas.microsoft.com/office/drawing/2014/main" id="{81FA5163-4819-AC14-4BE1-AD3D2F4FAB7C}"/>
              </a:ext>
            </a:extLst>
          </p:cNvPr>
          <p:cNvSpPr>
            <a:spLocks noGrp="1"/>
          </p:cNvSpPr>
          <p:nvPr>
            <p:ph type="title"/>
          </p:nvPr>
        </p:nvSpPr>
        <p:spPr>
          <a:xfrm>
            <a:off x="0" y="497010"/>
            <a:ext cx="11420888" cy="847525"/>
          </a:xfrm>
        </p:spPr>
        <p:txBody>
          <a:bodyPr>
            <a:normAutofit/>
          </a:bodyPr>
          <a:lstStyle/>
          <a:p>
            <a:pPr algn="l"/>
            <a:r>
              <a:rPr lang="en-US" sz="2800" b="1" dirty="0">
                <a:latin typeface="Abadi" panose="020B0604020104020204" pitchFamily="34" charset="0"/>
              </a:rPr>
              <a:t>Opportunities for 5G Operators for Implementing Cross-domain AI/ML</a:t>
            </a:r>
          </a:p>
        </p:txBody>
      </p:sp>
      <p:pic>
        <p:nvPicPr>
          <p:cNvPr id="59" name="Picture 58" descr="Logo, icon&#10;&#10;Description automatically generated">
            <a:extLst>
              <a:ext uri="{FF2B5EF4-FFF2-40B4-BE49-F238E27FC236}">
                <a16:creationId xmlns:a16="http://schemas.microsoft.com/office/drawing/2014/main" id="{CB74903B-9C1B-5295-406D-1F538E8EFC6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292303" y="2556108"/>
            <a:ext cx="3607394" cy="2026771"/>
          </a:xfrm>
          <a:prstGeom prst="rect">
            <a:avLst/>
          </a:prstGeom>
        </p:spPr>
      </p:pic>
      <p:sp>
        <p:nvSpPr>
          <p:cNvPr id="64" name="TextBox 63">
            <a:extLst>
              <a:ext uri="{FF2B5EF4-FFF2-40B4-BE49-F238E27FC236}">
                <a16:creationId xmlns:a16="http://schemas.microsoft.com/office/drawing/2014/main" id="{477A6CF3-0420-BDF8-5B41-2E481664940A}"/>
              </a:ext>
            </a:extLst>
          </p:cNvPr>
          <p:cNvSpPr txBox="1"/>
          <p:nvPr/>
        </p:nvSpPr>
        <p:spPr>
          <a:xfrm>
            <a:off x="388253" y="1789392"/>
            <a:ext cx="4040869" cy="1610697"/>
          </a:xfrm>
          <a:prstGeom prst="rect">
            <a:avLst/>
          </a:prstGeom>
          <a:solidFill>
            <a:srgbClr val="CCCCFF">
              <a:alpha val="20000"/>
            </a:srgbClr>
          </a:solidFill>
          <a:ln w="12700" cap="flat">
            <a:noFill/>
            <a:miter lim="400000"/>
          </a:ln>
          <a:effectLst>
            <a:glow rad="228600">
              <a:srgbClr val="CCECFF">
                <a:alpha val="40000"/>
              </a:srgb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Improved network performance: </a:t>
            </a:r>
            <a:r>
              <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AI/ML algorithms can be used to optimize network performance by predicting traffic patterns and adjusting network resources accordingly.  This leads to more efficient use of network resources, reduced latency and faster/higher data rates. </a:t>
            </a:r>
          </a:p>
        </p:txBody>
      </p:sp>
      <p:sp>
        <p:nvSpPr>
          <p:cNvPr id="65" name="TextBox 64">
            <a:extLst>
              <a:ext uri="{FF2B5EF4-FFF2-40B4-BE49-F238E27FC236}">
                <a16:creationId xmlns:a16="http://schemas.microsoft.com/office/drawing/2014/main" id="{64931E30-DC44-2CDF-C4F6-377E31537B33}"/>
              </a:ext>
            </a:extLst>
          </p:cNvPr>
          <p:cNvSpPr txBox="1"/>
          <p:nvPr/>
        </p:nvSpPr>
        <p:spPr>
          <a:xfrm>
            <a:off x="7941448" y="3615519"/>
            <a:ext cx="4040869" cy="1610697"/>
          </a:xfrm>
          <a:prstGeom prst="rect">
            <a:avLst/>
          </a:prstGeom>
          <a:solidFill>
            <a:srgbClr val="CCCCFF">
              <a:alpha val="20000"/>
            </a:srgbClr>
          </a:solidFill>
          <a:ln w="12700" cap="flat">
            <a:noFill/>
            <a:miter lim="400000"/>
          </a:ln>
          <a:effectLst>
            <a:glow rad="228600">
              <a:srgbClr val="CCECFF">
                <a:alpha val="40000"/>
              </a:srgb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Enhanced user experience: </a:t>
            </a:r>
            <a:r>
              <a:rPr lang="en-US" sz="1400" dirty="0">
                <a:solidFill>
                  <a:srgbClr val="000000"/>
                </a:solidFill>
                <a:latin typeface="Comic Sans MS" panose="030F0702030302020204" pitchFamily="66" charset="0"/>
                <a:ea typeface="Helvetica Neue"/>
                <a:cs typeface="Cavolini" panose="03000502040302020204" pitchFamily="66" charset="0"/>
                <a:sym typeface="Helvetica Neue"/>
              </a:rPr>
              <a:t>With the support for AI/ML services, 5G operators can offer more personalized and targeted services to their vertical service customers.  This can include things like personalized recommendations, real-time translations and augmented reality applications.  </a:t>
            </a:r>
            <a:endPar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endParaRPr>
          </a:p>
        </p:txBody>
      </p:sp>
      <p:sp>
        <p:nvSpPr>
          <p:cNvPr id="66" name="TextBox 65">
            <a:extLst>
              <a:ext uri="{FF2B5EF4-FFF2-40B4-BE49-F238E27FC236}">
                <a16:creationId xmlns:a16="http://schemas.microsoft.com/office/drawing/2014/main" id="{9C9564BB-E164-F9DC-F2A4-2357EAA7A3F1}"/>
              </a:ext>
            </a:extLst>
          </p:cNvPr>
          <p:cNvSpPr txBox="1"/>
          <p:nvPr/>
        </p:nvSpPr>
        <p:spPr>
          <a:xfrm>
            <a:off x="7948991" y="1692584"/>
            <a:ext cx="4040869" cy="1610697"/>
          </a:xfrm>
          <a:prstGeom prst="rect">
            <a:avLst/>
          </a:prstGeom>
          <a:solidFill>
            <a:srgbClr val="CCCCFF">
              <a:alpha val="20000"/>
            </a:srgbClr>
          </a:solidFill>
          <a:ln w="12700" cap="flat">
            <a:noFill/>
            <a:miter lim="400000"/>
          </a:ln>
          <a:effectLst>
            <a:glow rad="228600">
              <a:srgbClr val="CCECFF">
                <a:alpha val="40000"/>
              </a:srgb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New revenue stream: </a:t>
            </a:r>
            <a:r>
              <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Offering support for AI/ML services can open up new revenue streams for 5G operators, e.g. they can charge for accessing 5G System AI/ML assistance support, partnership with 3</a:t>
            </a:r>
            <a:r>
              <a:rPr kumimoji="0" lang="en-US" sz="1400" i="0" u="none" strike="noStrike" cap="none" spc="0" normalizeH="0" baseline="3000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rd</a:t>
            </a:r>
            <a:r>
              <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 party providers to offer more sophisticated AI/ML powered applications, </a:t>
            </a:r>
          </a:p>
        </p:txBody>
      </p:sp>
      <p:sp>
        <p:nvSpPr>
          <p:cNvPr id="67" name="TextBox 66">
            <a:extLst>
              <a:ext uri="{FF2B5EF4-FFF2-40B4-BE49-F238E27FC236}">
                <a16:creationId xmlns:a16="http://schemas.microsoft.com/office/drawing/2014/main" id="{25047CE6-5DE6-339E-D27B-83EBD1327B4B}"/>
              </a:ext>
            </a:extLst>
          </p:cNvPr>
          <p:cNvSpPr txBox="1"/>
          <p:nvPr/>
        </p:nvSpPr>
        <p:spPr>
          <a:xfrm>
            <a:off x="335621" y="3700228"/>
            <a:ext cx="4040869" cy="1395254"/>
          </a:xfrm>
          <a:prstGeom prst="rect">
            <a:avLst/>
          </a:prstGeom>
          <a:solidFill>
            <a:srgbClr val="CCCCFF">
              <a:alpha val="20000"/>
            </a:srgbClr>
          </a:solidFill>
          <a:ln w="12700" cap="flat">
            <a:noFill/>
            <a:miter lim="400000"/>
          </a:ln>
          <a:effectLst>
            <a:glow rad="228600">
              <a:srgbClr val="CCECFF">
                <a:alpha val="40000"/>
              </a:srgb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Competitive advantages: </a:t>
            </a:r>
            <a:r>
              <a:rPr lang="en-US" sz="1400" dirty="0">
                <a:solidFill>
                  <a:srgbClr val="000000"/>
                </a:solidFill>
                <a:latin typeface="Comic Sans MS" panose="030F0702030302020204" pitchFamily="66" charset="0"/>
                <a:ea typeface="Helvetica Neue"/>
                <a:cs typeface="Cavolini" panose="03000502040302020204" pitchFamily="66" charset="0"/>
                <a:sym typeface="Helvetica Neue"/>
              </a:rPr>
              <a:t>By offering support for AI/ML services, 5G operators can differentiate themselves from competitors to retain customers and to attract new customers who value the benefits of the AI/ML-powered applications.  </a:t>
            </a:r>
            <a:endPar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endParaRPr>
          </a:p>
        </p:txBody>
      </p:sp>
      <p:sp>
        <p:nvSpPr>
          <p:cNvPr id="68" name="TextBox 67">
            <a:extLst>
              <a:ext uri="{FF2B5EF4-FFF2-40B4-BE49-F238E27FC236}">
                <a16:creationId xmlns:a16="http://schemas.microsoft.com/office/drawing/2014/main" id="{4707B83C-F726-EB89-9BFF-C1E002F47379}"/>
              </a:ext>
            </a:extLst>
          </p:cNvPr>
          <p:cNvSpPr txBox="1"/>
          <p:nvPr/>
        </p:nvSpPr>
        <p:spPr>
          <a:xfrm>
            <a:off x="2743200" y="5395621"/>
            <a:ext cx="6975927" cy="964367"/>
          </a:xfrm>
          <a:prstGeom prst="rect">
            <a:avLst/>
          </a:prstGeom>
          <a:solidFill>
            <a:srgbClr val="CCCCFF">
              <a:alpha val="20000"/>
            </a:srgbClr>
          </a:solidFill>
          <a:ln w="12700" cap="flat">
            <a:noFill/>
            <a:miter lim="400000"/>
          </a:ln>
          <a:effectLst>
            <a:glow rad="228600">
              <a:srgbClr val="CCECFF">
                <a:alpha val="40000"/>
              </a:srgb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Future-proofing the Network: </a:t>
            </a:r>
            <a:r>
              <a:rPr lang="en-US" sz="1400" dirty="0">
                <a:solidFill>
                  <a:srgbClr val="000000"/>
                </a:solidFill>
                <a:latin typeface="Comic Sans MS" panose="030F0702030302020204" pitchFamily="66" charset="0"/>
                <a:ea typeface="Helvetica Neue"/>
                <a:cs typeface="Cavolini" panose="03000502040302020204" pitchFamily="66" charset="0"/>
                <a:sym typeface="Helvetica Neue"/>
              </a:rPr>
              <a:t>By supporting </a:t>
            </a:r>
            <a:r>
              <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AI/ML services, 5G operators can future-proof their networks, preparing for the next wave of innovation and customer demand.  As AI/ML algorithms become more sophisticated, they will become even more critical to deliver high-quality network services. </a:t>
            </a:r>
          </a:p>
        </p:txBody>
      </p:sp>
    </p:spTree>
    <p:extLst>
      <p:ext uri="{BB962C8B-B14F-4D97-AF65-F5344CB8AC3E}">
        <p14:creationId xmlns:p14="http://schemas.microsoft.com/office/powerpoint/2010/main" val="3228358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A5163-4819-AC14-4BE1-AD3D2F4FAB7C}"/>
              </a:ext>
            </a:extLst>
          </p:cNvPr>
          <p:cNvSpPr>
            <a:spLocks noGrp="1"/>
          </p:cNvSpPr>
          <p:nvPr>
            <p:ph type="title"/>
          </p:nvPr>
        </p:nvSpPr>
        <p:spPr>
          <a:xfrm>
            <a:off x="0" y="516978"/>
            <a:ext cx="11420888" cy="847525"/>
          </a:xfrm>
        </p:spPr>
        <p:txBody>
          <a:bodyPr>
            <a:normAutofit/>
          </a:bodyPr>
          <a:lstStyle/>
          <a:p>
            <a:pPr algn="l"/>
            <a:r>
              <a:rPr lang="en-US" b="1" dirty="0">
                <a:latin typeface="Abadi" panose="020B0604020104020204" pitchFamily="34" charset="0"/>
              </a:rPr>
              <a:t>Mobile Operator Charging Considerations for AI/ML-As-A-Services</a:t>
            </a:r>
          </a:p>
        </p:txBody>
      </p:sp>
      <p:sp>
        <p:nvSpPr>
          <p:cNvPr id="50" name="TextBox 49">
            <a:extLst>
              <a:ext uri="{FF2B5EF4-FFF2-40B4-BE49-F238E27FC236}">
                <a16:creationId xmlns:a16="http://schemas.microsoft.com/office/drawing/2014/main" id="{C3FAD07D-0B7A-B20F-46B6-43610D5D791B}"/>
              </a:ext>
            </a:extLst>
          </p:cNvPr>
          <p:cNvSpPr txBox="1"/>
          <p:nvPr/>
        </p:nvSpPr>
        <p:spPr>
          <a:xfrm>
            <a:off x="5196308" y="1672396"/>
            <a:ext cx="6643352" cy="42883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342900" marR="0" indent="-342900" defTabSz="825500" rtl="0" fontAlgn="auto" latinLnBrk="0" hangingPunct="0">
              <a:lnSpc>
                <a:spcPct val="100000"/>
              </a:lnSpc>
              <a:spcBef>
                <a:spcPts val="0"/>
              </a:spcBef>
              <a:spcAft>
                <a:spcPts val="0"/>
              </a:spcAft>
              <a:buClrTx/>
              <a:buSzTx/>
              <a:buFontTx/>
              <a:buAutoNum type="arabicPeriod"/>
              <a:tabLst/>
            </a:pPr>
            <a:r>
              <a:rPr kumimoji="0" lang="en-US" sz="1400" b="1" i="0" u="none" strike="noStrike" cap="none" spc="0" normalizeH="0" baseline="0" dirty="0">
                <a:ln>
                  <a:noFill/>
                </a:ln>
                <a:solidFill>
                  <a:srgbClr val="000000"/>
                </a:solidFill>
                <a:effectLst/>
                <a:uFillTx/>
                <a:latin typeface="Helvetica Neue"/>
                <a:ea typeface="Helvetica Neue"/>
                <a:cs typeface="Helvetica Neue"/>
                <a:sym typeface="Helvetica Neue"/>
              </a:rPr>
              <a:t>Charging for data and network usage:  </a:t>
            </a:r>
            <a:r>
              <a:rPr kumimoji="0" lang="en-US" sz="1400" i="0" u="none" strike="noStrike" cap="none" spc="0" normalizeH="0" baseline="0" dirty="0">
                <a:ln>
                  <a:noFill/>
                </a:ln>
                <a:solidFill>
                  <a:srgbClr val="000000"/>
                </a:solidFill>
                <a:effectLst/>
                <a:uFillTx/>
                <a:latin typeface="Helvetica Neue"/>
                <a:ea typeface="Helvetica Neue"/>
                <a:cs typeface="Helvetica Neue"/>
                <a:sym typeface="Helvetica Neue"/>
              </a:rPr>
              <a:t>5G operators can charge ASPs for the data used  and the network access by their AI/ML applications.  They could include charging based on the amount of data transferred, the number of request processed (e.g. iterations of FL operation), the time window for data transfer, QoS performance during the data transfer or other similar metrics. </a:t>
            </a:r>
          </a:p>
          <a:p>
            <a:pPr marL="342900" indent="-342900" defTabSz="825500" hangingPunct="0">
              <a:spcBef>
                <a:spcPts val="600"/>
              </a:spcBef>
              <a:buFontTx/>
              <a:buAutoNum type="arabicPeriod"/>
            </a:pPr>
            <a:r>
              <a:rPr kumimoji="0" lang="en-US" sz="1400" b="1" i="0" u="none" strike="noStrike" cap="none" spc="0" normalizeH="0" baseline="0" dirty="0">
                <a:ln>
                  <a:noFill/>
                </a:ln>
                <a:solidFill>
                  <a:srgbClr val="000000"/>
                </a:solidFill>
                <a:effectLst/>
                <a:uFillTx/>
                <a:latin typeface="Helvetica Neue"/>
                <a:ea typeface="Helvetica Neue"/>
                <a:cs typeface="Helvetica Neue"/>
                <a:sym typeface="Helvetica Neue"/>
              </a:rPr>
              <a:t>Offering value-added services:  </a:t>
            </a:r>
            <a:r>
              <a:rPr kumimoji="0" lang="en-US" sz="1400" i="0" u="none" strike="noStrike" cap="none" spc="0" normalizeH="0" baseline="0" dirty="0">
                <a:ln>
                  <a:noFill/>
                </a:ln>
                <a:solidFill>
                  <a:srgbClr val="000000"/>
                </a:solidFill>
                <a:effectLst/>
                <a:uFillTx/>
                <a:latin typeface="Helvetica Neue"/>
                <a:ea typeface="Helvetica Neue"/>
                <a:cs typeface="Helvetica Neue"/>
                <a:sym typeface="Helvetica Neue"/>
              </a:rPr>
              <a:t>5G operators can offer value-added services to ASPs to help them optimize their AI/ML applications, e.g. they could offer data processing, data analytics services or help with data storage and management.  </a:t>
            </a:r>
          </a:p>
          <a:p>
            <a:pPr marL="342900" indent="-342900" defTabSz="825500" hangingPunct="0">
              <a:spcBef>
                <a:spcPts val="600"/>
              </a:spcBef>
              <a:buFontTx/>
              <a:buAutoNum type="arabicPeriod"/>
            </a:pPr>
            <a:r>
              <a:rPr lang="en-US" sz="1400" b="1" dirty="0">
                <a:solidFill>
                  <a:srgbClr val="000000"/>
                </a:solidFill>
                <a:latin typeface="Helvetica Neue"/>
                <a:ea typeface="Helvetica Neue"/>
                <a:cs typeface="Helvetica Neue"/>
                <a:sym typeface="Helvetica Neue"/>
              </a:rPr>
              <a:t>Charging for technical consulting support services</a:t>
            </a:r>
            <a:r>
              <a:rPr lang="en-US" sz="1400" dirty="0">
                <a:solidFill>
                  <a:srgbClr val="000000"/>
                </a:solidFill>
                <a:latin typeface="Helvetica Neue"/>
                <a:ea typeface="Helvetica Neue"/>
                <a:cs typeface="Helvetica Neue"/>
                <a:sym typeface="Helvetica Neue"/>
              </a:rPr>
              <a:t>: 5G operators can charge ASPs for technical consulting services to help optimize the performance of their applications. </a:t>
            </a:r>
          </a:p>
          <a:p>
            <a:pPr marL="342900" indent="-342900" defTabSz="825500" hangingPunct="0">
              <a:spcBef>
                <a:spcPts val="600"/>
              </a:spcBef>
              <a:buFontTx/>
              <a:buAutoNum type="arabicPeriod"/>
            </a:pPr>
            <a:r>
              <a:rPr kumimoji="0" lang="en-US" sz="1400" b="1" i="0" u="none" strike="noStrike" cap="none" spc="0" normalizeH="0" baseline="0" dirty="0">
                <a:ln>
                  <a:noFill/>
                </a:ln>
                <a:solidFill>
                  <a:srgbClr val="000000"/>
                </a:solidFill>
                <a:effectLst/>
                <a:uFillTx/>
                <a:latin typeface="Helvetica Neue"/>
                <a:ea typeface="Helvetica Neue"/>
                <a:cs typeface="Helvetica Neue"/>
                <a:sym typeface="Helvetica Neue"/>
              </a:rPr>
              <a:t>Offering custom pricing:</a:t>
            </a:r>
            <a:r>
              <a:rPr kumimoji="0" lang="en-US" sz="1400" i="0" u="none" strike="noStrike" cap="none" spc="0" normalizeH="0" baseline="0" dirty="0">
                <a:ln>
                  <a:noFill/>
                </a:ln>
                <a:solidFill>
                  <a:srgbClr val="000000"/>
                </a:solidFill>
                <a:effectLst/>
                <a:uFillTx/>
                <a:latin typeface="Helvetica Neue"/>
                <a:ea typeface="Helvetica Neue"/>
                <a:cs typeface="Helvetica Neue"/>
                <a:sym typeface="Helvetica Neue"/>
              </a:rPr>
              <a:t> 5G operators can offer custom pricing based on the specific needs of the ASP, e.g. allowing the application AI/ML operation to be operated at specific location(s) and/or time window(s); the volume of data being processed and the complexity level of the network data analytic support that it requires. </a:t>
            </a:r>
          </a:p>
          <a:p>
            <a:pPr defTabSz="825500" hangingPunct="0">
              <a:spcBef>
                <a:spcPts val="600"/>
              </a:spcBef>
            </a:pPr>
            <a:r>
              <a:rPr lang="en-US" sz="1400" i="1" dirty="0">
                <a:solidFill>
                  <a:schemeClr val="accent3">
                    <a:lumMod val="50000"/>
                  </a:schemeClr>
                </a:solidFill>
                <a:latin typeface="Helvetica Neue"/>
                <a:ea typeface="Helvetica Neue"/>
                <a:cs typeface="Helvetica Neue"/>
                <a:sym typeface="Helvetica Neue"/>
              </a:rPr>
              <a:t>One of more of the above charging models could be included as part of the SLA. </a:t>
            </a:r>
            <a:endParaRPr kumimoji="0" lang="en-US" sz="1400" i="1" u="none" strike="noStrike" cap="none" spc="0" normalizeH="0" baseline="0" dirty="0">
              <a:ln>
                <a:noFill/>
              </a:ln>
              <a:solidFill>
                <a:schemeClr val="accent3">
                  <a:lumMod val="50000"/>
                </a:schemeClr>
              </a:solidFill>
              <a:effectLst/>
              <a:uFillTx/>
              <a:latin typeface="Helvetica Neue"/>
              <a:ea typeface="Helvetica Neue"/>
              <a:cs typeface="Helvetica Neue"/>
              <a:sym typeface="Helvetica Neue"/>
            </a:endParaRPr>
          </a:p>
        </p:txBody>
      </p:sp>
      <p:grpSp>
        <p:nvGrpSpPr>
          <p:cNvPr id="61" name="Group 60">
            <a:extLst>
              <a:ext uri="{FF2B5EF4-FFF2-40B4-BE49-F238E27FC236}">
                <a16:creationId xmlns:a16="http://schemas.microsoft.com/office/drawing/2014/main" id="{27B74CC4-3FC5-1F57-7483-9B64C21C086B}"/>
              </a:ext>
            </a:extLst>
          </p:cNvPr>
          <p:cNvGrpSpPr/>
          <p:nvPr/>
        </p:nvGrpSpPr>
        <p:grpSpPr>
          <a:xfrm>
            <a:off x="388253" y="1672192"/>
            <a:ext cx="4587609" cy="3986170"/>
            <a:chOff x="388253" y="1874072"/>
            <a:chExt cx="4587609" cy="3986170"/>
          </a:xfrm>
        </p:grpSpPr>
        <p:grpSp>
          <p:nvGrpSpPr>
            <p:cNvPr id="58" name="Group 57">
              <a:extLst>
                <a:ext uri="{FF2B5EF4-FFF2-40B4-BE49-F238E27FC236}">
                  <a16:creationId xmlns:a16="http://schemas.microsoft.com/office/drawing/2014/main" id="{7F4D7E5A-884F-0B53-022D-F132D25BC605}"/>
                </a:ext>
              </a:extLst>
            </p:cNvPr>
            <p:cNvGrpSpPr/>
            <p:nvPr/>
          </p:nvGrpSpPr>
          <p:grpSpPr>
            <a:xfrm>
              <a:off x="388253" y="1874072"/>
              <a:ext cx="4587609" cy="3986170"/>
              <a:chOff x="654064" y="1521152"/>
              <a:chExt cx="4055015" cy="3236087"/>
            </a:xfrm>
          </p:grpSpPr>
          <p:pic>
            <p:nvPicPr>
              <p:cNvPr id="45" name="Picture 44" descr="Icon&#10;&#10;Description automatically generated">
                <a:extLst>
                  <a:ext uri="{FF2B5EF4-FFF2-40B4-BE49-F238E27FC236}">
                    <a16:creationId xmlns:a16="http://schemas.microsoft.com/office/drawing/2014/main" id="{738D3E37-3E7D-6910-88B5-3D0B6C5407D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54064" y="1521152"/>
                <a:ext cx="3704179" cy="2934404"/>
              </a:xfrm>
              <a:prstGeom prst="rect">
                <a:avLst/>
              </a:prstGeom>
            </p:spPr>
          </p:pic>
          <p:pic>
            <p:nvPicPr>
              <p:cNvPr id="41" name="Picture 40" descr="A picture containing text, container&#10;&#10;Description automatically generated">
                <a:extLst>
                  <a:ext uri="{FF2B5EF4-FFF2-40B4-BE49-F238E27FC236}">
                    <a16:creationId xmlns:a16="http://schemas.microsoft.com/office/drawing/2014/main" id="{8A4ED08B-9191-02E3-F4EB-1E08CB8ED5CF}"/>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72878" y="3870629"/>
                <a:ext cx="639452" cy="451614"/>
              </a:xfrm>
              <a:prstGeom prst="rect">
                <a:avLst/>
              </a:prstGeom>
            </p:spPr>
          </p:pic>
          <p:pic>
            <p:nvPicPr>
              <p:cNvPr id="54" name="Picture 53" descr="Diagram&#10;&#10;Description automatically generated with low confidence">
                <a:extLst>
                  <a:ext uri="{FF2B5EF4-FFF2-40B4-BE49-F238E27FC236}">
                    <a16:creationId xmlns:a16="http://schemas.microsoft.com/office/drawing/2014/main" id="{AB5B391B-2CDB-A7DD-A9AA-7147D439D831}"/>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2049501" y="3435632"/>
                <a:ext cx="1587764" cy="1321607"/>
              </a:xfrm>
              <a:prstGeom prst="rect">
                <a:avLst/>
              </a:prstGeom>
            </p:spPr>
          </p:pic>
          <p:grpSp>
            <p:nvGrpSpPr>
              <p:cNvPr id="57" name="Group 56">
                <a:extLst>
                  <a:ext uri="{FF2B5EF4-FFF2-40B4-BE49-F238E27FC236}">
                    <a16:creationId xmlns:a16="http://schemas.microsoft.com/office/drawing/2014/main" id="{A822DC81-55EB-AE3A-D494-4BF093F241A6}"/>
                  </a:ext>
                </a:extLst>
              </p:cNvPr>
              <p:cNvGrpSpPr/>
              <p:nvPr/>
            </p:nvGrpSpPr>
            <p:grpSpPr>
              <a:xfrm>
                <a:off x="2595272" y="2727033"/>
                <a:ext cx="2113807" cy="489198"/>
                <a:chOff x="2595272" y="2727033"/>
                <a:chExt cx="2113807" cy="489198"/>
              </a:xfrm>
            </p:grpSpPr>
            <p:sp>
              <p:nvSpPr>
                <p:cNvPr id="56" name="Speech Bubble: Oval 55">
                  <a:extLst>
                    <a:ext uri="{FF2B5EF4-FFF2-40B4-BE49-F238E27FC236}">
                      <a16:creationId xmlns:a16="http://schemas.microsoft.com/office/drawing/2014/main" id="{8D2A2D64-AFCD-262D-D195-34A1032BE3C1}"/>
                    </a:ext>
                  </a:extLst>
                </p:cNvPr>
                <p:cNvSpPr/>
                <p:nvPr/>
              </p:nvSpPr>
              <p:spPr>
                <a:xfrm>
                  <a:off x="2595272" y="2727033"/>
                  <a:ext cx="2113807" cy="489198"/>
                </a:xfrm>
                <a:prstGeom prst="wedgeEllipseCallout">
                  <a:avLst>
                    <a:gd name="adj1" fmla="val -38605"/>
                    <a:gd name="adj2" fmla="val 77066"/>
                  </a:avLst>
                </a:prstGeom>
                <a:solidFill>
                  <a:srgbClr val="FFFF00">
                    <a:alpha val="29804"/>
                  </a:srgbClr>
                </a:solidFill>
                <a:ln w="38100" cap="flat">
                  <a:solidFill>
                    <a:srgbClr val="FFCC00"/>
                  </a:solidFill>
                  <a:miter lim="400000"/>
                </a:ln>
                <a:effectLst>
                  <a:glow rad="101600">
                    <a:srgbClr val="FFFF00">
                      <a:alpha val="60000"/>
                    </a:srgbClr>
                  </a:glow>
                  <a:innerShdw blurRad="114300">
                    <a:prstClr val="black"/>
                  </a:inn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5" name="TextBox 54">
                  <a:extLst>
                    <a:ext uri="{FF2B5EF4-FFF2-40B4-BE49-F238E27FC236}">
                      <a16:creationId xmlns:a16="http://schemas.microsoft.com/office/drawing/2014/main" id="{EA793F59-C9F6-56AC-B386-5293AC3EE06B}"/>
                    </a:ext>
                  </a:extLst>
                </p:cNvPr>
                <p:cNvSpPr txBox="1"/>
                <p:nvPr/>
              </p:nvSpPr>
              <p:spPr>
                <a:xfrm>
                  <a:off x="2956226" y="2780136"/>
                  <a:ext cx="1752853" cy="4164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600"/>
                    </a:lnSpc>
                    <a:spcBef>
                      <a:spcPts val="0"/>
                    </a:spcBef>
                    <a:spcAft>
                      <a:spcPts val="0"/>
                    </a:spcAft>
                    <a:buClrTx/>
                    <a:buSzTx/>
                    <a:buFontTx/>
                    <a:buNone/>
                    <a:tabLst/>
                  </a:pPr>
                  <a:r>
                    <a:rPr kumimoji="0" lang="en-US" sz="1600" b="1" i="0" u="none" strike="noStrike" cap="none" spc="0" normalizeH="0" baseline="0" dirty="0">
                      <a:ln>
                        <a:noFill/>
                      </a:ln>
                      <a:solidFill>
                        <a:schemeClr val="bg1"/>
                      </a:solidFill>
                      <a:uFillTx/>
                      <a:latin typeface="Comic Sans MS" panose="030F0702030302020204" pitchFamily="66" charset="0"/>
                      <a:ea typeface="Helvetica Neue"/>
                      <a:cs typeface="Helvetica Neue"/>
                      <a:sym typeface="Helvetica Neue"/>
                    </a:rPr>
                    <a:t>How do I get my money?</a:t>
                  </a:r>
                </a:p>
              </p:txBody>
            </p:sp>
          </p:grpSp>
        </p:grpSp>
        <p:pic>
          <p:nvPicPr>
            <p:cNvPr id="59" name="Picture 58" descr="A picture containing text, container&#10;&#10;Description automatically generated">
              <a:extLst>
                <a:ext uri="{FF2B5EF4-FFF2-40B4-BE49-F238E27FC236}">
                  <a16:creationId xmlns:a16="http://schemas.microsoft.com/office/drawing/2014/main" id="{3B175D1E-48BD-BA29-BA3C-88D30FD6447A}"/>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14860" y="4711620"/>
              <a:ext cx="723439" cy="556292"/>
            </a:xfrm>
            <a:prstGeom prst="rect">
              <a:avLst/>
            </a:prstGeom>
          </p:spPr>
        </p:pic>
        <p:pic>
          <p:nvPicPr>
            <p:cNvPr id="60" name="Picture 59" descr="A picture containing text, container&#10;&#10;Description automatically generated">
              <a:extLst>
                <a:ext uri="{FF2B5EF4-FFF2-40B4-BE49-F238E27FC236}">
                  <a16:creationId xmlns:a16="http://schemas.microsoft.com/office/drawing/2014/main" id="{6657E937-9C34-4A32-6D72-72971CC35AD5}"/>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69815" y="5001131"/>
              <a:ext cx="723439" cy="556292"/>
            </a:xfrm>
            <a:prstGeom prst="rect">
              <a:avLst/>
            </a:prstGeom>
          </p:spPr>
        </p:pic>
      </p:grpSp>
      <p:sp>
        <p:nvSpPr>
          <p:cNvPr id="62" name="TextBox 61">
            <a:extLst>
              <a:ext uri="{FF2B5EF4-FFF2-40B4-BE49-F238E27FC236}">
                <a16:creationId xmlns:a16="http://schemas.microsoft.com/office/drawing/2014/main" id="{7EECCD00-8AAC-C231-6F91-76C39A0AEE6A}"/>
              </a:ext>
            </a:extLst>
          </p:cNvPr>
          <p:cNvSpPr txBox="1"/>
          <p:nvPr/>
        </p:nvSpPr>
        <p:spPr>
          <a:xfrm>
            <a:off x="352340" y="5663232"/>
            <a:ext cx="4699765"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569913" marR="0" indent="-569913" defTabSz="825500" rtl="0" fontAlgn="auto" latinLnBrk="0" hangingPunct="0">
              <a:lnSpc>
                <a:spcPct val="100000"/>
              </a:lnSpc>
              <a:spcBef>
                <a:spcPts val="0"/>
              </a:spcBef>
              <a:spcAft>
                <a:spcPts val="0"/>
              </a:spcAft>
              <a:buClrTx/>
              <a:buSzTx/>
              <a:buFontTx/>
              <a:buNone/>
              <a:tabLst/>
            </a:pPr>
            <a:r>
              <a:rPr kumimoji="0" lang="en-US" sz="1600" b="1" i="0" u="none" strike="noStrike" cap="none" spc="0" normalizeH="0" baseline="0" dirty="0">
                <a:ln>
                  <a:noFill/>
                </a:ln>
                <a:solidFill>
                  <a:schemeClr val="tx1">
                    <a:lumMod val="50000"/>
                    <a:lumOff val="50000"/>
                  </a:schemeClr>
                </a:solidFill>
                <a:effectLst/>
                <a:uFillTx/>
                <a:latin typeface="Abadi" panose="020B0604020104020204" pitchFamily="34" charset="0"/>
                <a:ea typeface="Helvetica Neue"/>
                <a:cs typeface="Helvetica Neue"/>
                <a:sym typeface="Helvetica Neue"/>
              </a:rPr>
              <a:t>NOTE: </a:t>
            </a:r>
            <a:r>
              <a:rPr kumimoji="0" lang="en-US" sz="1600" i="0" u="none" strike="noStrike" cap="none" spc="0" normalizeH="0" baseline="0" dirty="0">
                <a:ln>
                  <a:noFill/>
                </a:ln>
                <a:solidFill>
                  <a:schemeClr val="tx1">
                    <a:lumMod val="50000"/>
                    <a:lumOff val="50000"/>
                  </a:schemeClr>
                </a:solidFill>
                <a:effectLst/>
                <a:uFillTx/>
                <a:latin typeface="Abadi" panose="020B0604020104020204" pitchFamily="34" charset="0"/>
                <a:ea typeface="Helvetica Neue"/>
                <a:cs typeface="Helvetica Neue"/>
                <a:sym typeface="Helvetica Neue"/>
              </a:rPr>
              <a:t>Charging methods 2., 3. and 4 are outside the scope of 3GPP. </a:t>
            </a:r>
          </a:p>
        </p:txBody>
      </p:sp>
      <p:sp>
        <p:nvSpPr>
          <p:cNvPr id="3" name="TextBox 2">
            <a:extLst>
              <a:ext uri="{FF2B5EF4-FFF2-40B4-BE49-F238E27FC236}">
                <a16:creationId xmlns:a16="http://schemas.microsoft.com/office/drawing/2014/main" id="{970BE33B-54D7-AB9F-C52B-04FDD5BACBE6}"/>
              </a:ext>
            </a:extLst>
          </p:cNvPr>
          <p:cNvSpPr txBox="1"/>
          <p:nvPr/>
        </p:nvSpPr>
        <p:spPr>
          <a:xfrm>
            <a:off x="2865122" y="4787886"/>
            <a:ext cx="461665" cy="2872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1200" b="1" i="0" u="none" strike="noStrike" cap="none" spc="0" normalizeH="0" baseline="0" dirty="0">
                <a:ln>
                  <a:noFill/>
                </a:ln>
                <a:solidFill>
                  <a:srgbClr val="FF9999"/>
                </a:solidFill>
                <a:effectLst/>
                <a:uFillTx/>
                <a:latin typeface="Helvetica Neue"/>
                <a:ea typeface="Helvetica Neue"/>
                <a:cs typeface="Helvetica Neue"/>
                <a:sym typeface="Helvetica Neue"/>
              </a:rPr>
              <a:t>MNO</a:t>
            </a:r>
          </a:p>
        </p:txBody>
      </p:sp>
    </p:spTree>
    <p:extLst>
      <p:ext uri="{BB962C8B-B14F-4D97-AF65-F5344CB8AC3E}">
        <p14:creationId xmlns:p14="http://schemas.microsoft.com/office/powerpoint/2010/main" val="1841369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D3894E21-6437-4E11-8606-88F1921B0EB6}"/>
              </a:ext>
            </a:extLst>
          </p:cNvPr>
          <p:cNvSpPr txBox="1">
            <a:spLocks/>
          </p:cNvSpPr>
          <p:nvPr/>
        </p:nvSpPr>
        <p:spPr bwMode="auto">
          <a:xfrm>
            <a:off x="0" y="523774"/>
            <a:ext cx="10718800" cy="75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l" rtl="0" eaLnBrk="0" fontAlgn="base" hangingPunct="0">
              <a:lnSpc>
                <a:spcPct val="90000"/>
              </a:lnSpc>
              <a:spcBef>
                <a:spcPct val="0"/>
              </a:spcBef>
              <a:spcAft>
                <a:spcPct val="0"/>
              </a:spcAft>
              <a:defRPr sz="36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defTabSz="457200"/>
            <a:r>
              <a:rPr lang="en-US" altLang="zh-CN" sz="2800" dirty="0">
                <a:latin typeface="Abadi" panose="020B0604020104020204" pitchFamily="34" charset="0"/>
                <a:ea typeface="OPPOSans B" panose="00020600040101010101" pitchFamily="18" charset="-122"/>
                <a:cs typeface="OPPOSans-S-M"/>
                <a:sym typeface="OPPOSans-S-M"/>
              </a:rPr>
              <a:t>Considerations of Ambient IoT in 5G Advanced System Deployment</a:t>
            </a:r>
            <a:endParaRPr lang="zh-CN" altLang="en-US" sz="2800" dirty="0">
              <a:latin typeface="Abadi" panose="020B0604020104020204" pitchFamily="34" charset="0"/>
              <a:ea typeface="OPPOSans-S-M"/>
              <a:cs typeface="OPPOSans-S-M"/>
              <a:sym typeface="OPPOSans-S-M"/>
            </a:endParaRPr>
          </a:p>
        </p:txBody>
      </p:sp>
      <p:sp>
        <p:nvSpPr>
          <p:cNvPr id="4" name="矩形: 圆角 1">
            <a:extLst>
              <a:ext uri="{FF2B5EF4-FFF2-40B4-BE49-F238E27FC236}">
                <a16:creationId xmlns:a16="http://schemas.microsoft.com/office/drawing/2014/main" id="{942416AE-935C-8FF7-1411-0A0E21766851}"/>
              </a:ext>
            </a:extLst>
          </p:cNvPr>
          <p:cNvSpPr/>
          <p:nvPr/>
        </p:nvSpPr>
        <p:spPr>
          <a:xfrm>
            <a:off x="540450" y="2632259"/>
            <a:ext cx="846000" cy="272415"/>
          </a:xfrm>
          <a:prstGeom prst="roundRect">
            <a:avLst/>
          </a:prstGeom>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0" tIns="0" rIns="0" bIns="0" numCol="1" spcCol="38100" rtlCol="0" anchor="ctr">
            <a:spAutoFit/>
          </a:bodyPr>
          <a:lstStyle/>
          <a:p>
            <a:pPr algn="ctr" defTabSz="412750" hangingPunct="0"/>
            <a:endParaRPr lang="zh-CN" altLang="en-US" sz="1600">
              <a:solidFill>
                <a:srgbClr val="FFFFFF"/>
              </a:solidFill>
              <a:sym typeface="Helvetica Neue Medium"/>
            </a:endParaRPr>
          </a:p>
        </p:txBody>
      </p:sp>
      <p:pic>
        <p:nvPicPr>
          <p:cNvPr id="5" name="图片 7">
            <a:extLst>
              <a:ext uri="{FF2B5EF4-FFF2-40B4-BE49-F238E27FC236}">
                <a16:creationId xmlns:a16="http://schemas.microsoft.com/office/drawing/2014/main" id="{E2537B19-9A61-0B2F-C02E-197CD3E92AF0}"/>
              </a:ext>
            </a:extLst>
          </p:cNvPr>
          <p:cNvPicPr>
            <a:picLocks noChangeAspect="1"/>
          </p:cNvPicPr>
          <p:nvPr/>
        </p:nvPicPr>
        <p:blipFill>
          <a:blip r:embed="rId2"/>
          <a:stretch>
            <a:fillRect/>
          </a:stretch>
        </p:blipFill>
        <p:spPr>
          <a:xfrm>
            <a:off x="764579" y="2575249"/>
            <a:ext cx="447675" cy="382555"/>
          </a:xfrm>
          <a:prstGeom prst="rect">
            <a:avLst/>
          </a:prstGeom>
        </p:spPr>
      </p:pic>
      <p:sp>
        <p:nvSpPr>
          <p:cNvPr id="6" name="文本占位符 4">
            <a:extLst>
              <a:ext uri="{FF2B5EF4-FFF2-40B4-BE49-F238E27FC236}">
                <a16:creationId xmlns:a16="http://schemas.microsoft.com/office/drawing/2014/main" id="{9D534E58-AC39-71AB-40A5-0A66026597DA}"/>
              </a:ext>
            </a:extLst>
          </p:cNvPr>
          <p:cNvSpPr txBox="1">
            <a:spLocks/>
          </p:cNvSpPr>
          <p:nvPr/>
        </p:nvSpPr>
        <p:spPr>
          <a:xfrm>
            <a:off x="466218" y="1338213"/>
            <a:ext cx="11420887" cy="4972486"/>
          </a:xfrm>
          <a:prstGeom prst="rect">
            <a:avLst/>
          </a:prstGeom>
        </p:spPr>
        <p:txBody>
          <a:bodyPr>
            <a:norm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457200">
              <a:lnSpc>
                <a:spcPct val="140000"/>
              </a:lnSpc>
              <a:buSzPct val="100000"/>
              <a:buFontTx/>
              <a:buBlip>
                <a:blip r:embed="rId4"/>
              </a:buBlip>
              <a:defRPr sz="3200">
                <a:solidFill>
                  <a:srgbClr val="046A38"/>
                </a:solidFill>
              </a:defRPr>
            </a:pPr>
            <a:r>
              <a:rPr lang="en-US" altLang="zh-CN" sz="2000">
                <a:solidFill>
                  <a:srgbClr val="046A38"/>
                </a:solidFill>
                <a:latin typeface="OPPOSans-S R" pitchFamily="18" charset="-122"/>
                <a:ea typeface="OPPOSans-S R" pitchFamily="18" charset="-122"/>
                <a:cs typeface="OPPOSans-S R" pitchFamily="18" charset="-122"/>
                <a:sym typeface="OPPOSans-S-B"/>
              </a:rPr>
              <a:t>Direct Mode</a:t>
            </a:r>
            <a:endParaRPr lang="zh-CN" altLang="en-US" sz="3200" dirty="0">
              <a:solidFill>
                <a:srgbClr val="046A38"/>
              </a:solidFill>
            </a:endParaRPr>
          </a:p>
        </p:txBody>
      </p:sp>
      <p:pic>
        <p:nvPicPr>
          <p:cNvPr id="7" name="图形 9" descr="信号塔">
            <a:extLst>
              <a:ext uri="{FF2B5EF4-FFF2-40B4-BE49-F238E27FC236}">
                <a16:creationId xmlns:a16="http://schemas.microsoft.com/office/drawing/2014/main" id="{74E67C35-A767-90A3-7D98-3E3829FF57E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39366" y="2144729"/>
            <a:ext cx="940940" cy="1243595"/>
          </a:xfrm>
          <a:prstGeom prst="rect">
            <a:avLst/>
          </a:prstGeom>
        </p:spPr>
      </p:pic>
      <p:sp>
        <p:nvSpPr>
          <p:cNvPr id="8" name="矩形: 圆角 2">
            <a:extLst>
              <a:ext uri="{FF2B5EF4-FFF2-40B4-BE49-F238E27FC236}">
                <a16:creationId xmlns:a16="http://schemas.microsoft.com/office/drawing/2014/main" id="{FDCFEF8D-72EA-501B-7A9D-FBEEB2205478}"/>
              </a:ext>
            </a:extLst>
          </p:cNvPr>
          <p:cNvSpPr/>
          <p:nvPr/>
        </p:nvSpPr>
        <p:spPr>
          <a:xfrm>
            <a:off x="2356493" y="2019474"/>
            <a:ext cx="1318466" cy="1605915"/>
          </a:xfrm>
          <a:prstGeom prst="roundRect">
            <a:avLst/>
          </a:prstGeom>
          <a:solidFill>
            <a:srgbClr val="FFFF00">
              <a:alpha val="20000"/>
            </a:srgbClr>
          </a:solidFill>
          <a:ln w="12700" cap="flat">
            <a:noFill/>
            <a:miter lim="400000"/>
          </a:ln>
          <a:effectLst>
            <a:outerShdw blurRad="50800" dist="50800" dir="5400000" algn="ctr" rotWithShape="0">
              <a:schemeClr val="accent1">
                <a:lumMod val="40000"/>
                <a:lumOff val="6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en-US" altLang="zh-CN" sz="1600" dirty="0">
              <a:solidFill>
                <a:srgbClr val="FFFFFF"/>
              </a:solidFill>
              <a:sym typeface="Helvetica Neue Medium"/>
            </a:endParaRPr>
          </a:p>
          <a:p>
            <a:pPr algn="ctr" defTabSz="412750" hangingPunct="0"/>
            <a:endParaRPr lang="en-US" altLang="zh-CN" sz="1600" dirty="0">
              <a:solidFill>
                <a:srgbClr val="FFFFFF"/>
              </a:solidFill>
              <a:sym typeface="Helvetica Neue Medium"/>
            </a:endParaRPr>
          </a:p>
          <a:p>
            <a:pPr algn="ctr" defTabSz="412750" hangingPunct="0"/>
            <a:endParaRPr lang="en-US" altLang="zh-CN" sz="1600" dirty="0">
              <a:solidFill>
                <a:srgbClr val="FFFFFF"/>
              </a:solidFill>
              <a:sym typeface="Helvetica Neue Medium"/>
            </a:endParaRPr>
          </a:p>
          <a:p>
            <a:pPr algn="ctr" defTabSz="412750" hangingPunct="0"/>
            <a:endParaRPr lang="en-US" altLang="zh-CN" sz="1600" dirty="0">
              <a:solidFill>
                <a:srgbClr val="FFFFFF"/>
              </a:solidFill>
              <a:sym typeface="Helvetica Neue Medium"/>
            </a:endParaRPr>
          </a:p>
          <a:p>
            <a:pPr algn="ctr" defTabSz="412750" hangingPunct="0"/>
            <a:endParaRPr lang="en-US" altLang="zh-CN" sz="1600" dirty="0">
              <a:solidFill>
                <a:srgbClr val="FF0000"/>
              </a:solidFill>
              <a:sym typeface="Helvetica Neue Medium"/>
            </a:endParaRPr>
          </a:p>
          <a:p>
            <a:pPr algn="ctr" defTabSz="412750" hangingPunct="0"/>
            <a:endParaRPr lang="en-US" altLang="zh-CN" sz="1600" dirty="0">
              <a:solidFill>
                <a:srgbClr val="FF0000"/>
              </a:solidFill>
              <a:sym typeface="Helvetica Neue Medium"/>
            </a:endParaRPr>
          </a:p>
        </p:txBody>
      </p:sp>
      <p:pic>
        <p:nvPicPr>
          <p:cNvPr id="9" name="图片 16">
            <a:extLst>
              <a:ext uri="{FF2B5EF4-FFF2-40B4-BE49-F238E27FC236}">
                <a16:creationId xmlns:a16="http://schemas.microsoft.com/office/drawing/2014/main" id="{839439A9-6AD9-4D19-7876-001D141B22F6}"/>
              </a:ext>
            </a:extLst>
          </p:cNvPr>
          <p:cNvPicPr>
            <a:picLocks noChangeAspect="1"/>
          </p:cNvPicPr>
          <p:nvPr/>
        </p:nvPicPr>
        <p:blipFill>
          <a:blip r:embed="rId7"/>
          <a:stretch>
            <a:fillRect/>
          </a:stretch>
        </p:blipFill>
        <p:spPr>
          <a:xfrm rot="20717714">
            <a:off x="1534369" y="2717699"/>
            <a:ext cx="561975" cy="165100"/>
          </a:xfrm>
          <a:prstGeom prst="rect">
            <a:avLst/>
          </a:prstGeom>
        </p:spPr>
      </p:pic>
      <p:cxnSp>
        <p:nvCxnSpPr>
          <p:cNvPr id="10" name="直接连接符 18">
            <a:extLst>
              <a:ext uri="{FF2B5EF4-FFF2-40B4-BE49-F238E27FC236}">
                <a16:creationId xmlns:a16="http://schemas.microsoft.com/office/drawing/2014/main" id="{575A0981-9E26-E06F-BB9A-1D673C23C7C5}"/>
              </a:ext>
            </a:extLst>
          </p:cNvPr>
          <p:cNvCxnSpPr>
            <a:cxnSpLocks/>
          </p:cNvCxnSpPr>
          <p:nvPr/>
        </p:nvCxnSpPr>
        <p:spPr>
          <a:xfrm>
            <a:off x="5953517" y="2800250"/>
            <a:ext cx="663600" cy="9881"/>
          </a:xfrm>
          <a:prstGeom prst="line">
            <a:avLst/>
          </a:prstGeom>
          <a:noFill/>
          <a:ln w="25400" cap="flat">
            <a:solidFill>
              <a:schemeClr val="accent3"/>
            </a:solidFill>
            <a:prstDash val="solid"/>
            <a:miter lim="400000"/>
          </a:ln>
          <a:effectLst/>
          <a:sp3d/>
        </p:spPr>
        <p:style>
          <a:lnRef idx="0">
            <a:scrgbClr r="0" g="0" b="0"/>
          </a:lnRef>
          <a:fillRef idx="0">
            <a:scrgbClr r="0" g="0" b="0"/>
          </a:fillRef>
          <a:effectRef idx="0">
            <a:scrgbClr r="0" g="0" b="0"/>
          </a:effectRef>
          <a:fontRef idx="none"/>
        </p:style>
      </p:cxnSp>
      <p:cxnSp>
        <p:nvCxnSpPr>
          <p:cNvPr id="11" name="直接连接符 19">
            <a:extLst>
              <a:ext uri="{FF2B5EF4-FFF2-40B4-BE49-F238E27FC236}">
                <a16:creationId xmlns:a16="http://schemas.microsoft.com/office/drawing/2014/main" id="{13D12DC0-B1F5-2E63-D957-3C6436534182}"/>
              </a:ext>
            </a:extLst>
          </p:cNvPr>
          <p:cNvCxnSpPr>
            <a:cxnSpLocks/>
          </p:cNvCxnSpPr>
          <p:nvPr/>
        </p:nvCxnSpPr>
        <p:spPr>
          <a:xfrm flipV="1">
            <a:off x="3655366" y="2800249"/>
            <a:ext cx="445689" cy="5452"/>
          </a:xfrm>
          <a:prstGeom prst="line">
            <a:avLst/>
          </a:prstGeom>
          <a:noFill/>
          <a:ln w="25400" cap="flat">
            <a:solidFill>
              <a:schemeClr val="accent3"/>
            </a:solidFill>
            <a:prstDash val="solid"/>
            <a:miter lim="400000"/>
          </a:ln>
          <a:effectLst/>
          <a:sp3d/>
        </p:spPr>
        <p:style>
          <a:lnRef idx="0">
            <a:scrgbClr r="0" g="0" b="0"/>
          </a:lnRef>
          <a:fillRef idx="0">
            <a:scrgbClr r="0" g="0" b="0"/>
          </a:fillRef>
          <a:effectRef idx="0">
            <a:scrgbClr r="0" g="0" b="0"/>
          </a:effectRef>
          <a:fontRef idx="none"/>
        </p:style>
      </p:cxnSp>
      <p:cxnSp>
        <p:nvCxnSpPr>
          <p:cNvPr id="12" name="直接连接符 23">
            <a:extLst>
              <a:ext uri="{FF2B5EF4-FFF2-40B4-BE49-F238E27FC236}">
                <a16:creationId xmlns:a16="http://schemas.microsoft.com/office/drawing/2014/main" id="{83D4BC0E-7B54-A78A-D53E-042F7C856687}"/>
              </a:ext>
            </a:extLst>
          </p:cNvPr>
          <p:cNvCxnSpPr>
            <a:cxnSpLocks/>
            <a:stCxn id="6" idx="1"/>
          </p:cNvCxnSpPr>
          <p:nvPr/>
        </p:nvCxnSpPr>
        <p:spPr>
          <a:xfrm>
            <a:off x="466218" y="3824456"/>
            <a:ext cx="8064163" cy="10903"/>
          </a:xfrm>
          <a:prstGeom prst="line">
            <a:avLst/>
          </a:prstGeom>
          <a:noFill/>
          <a:ln w="25400" cap="flat">
            <a:solidFill>
              <a:schemeClr val="accent3"/>
            </a:solidFill>
            <a:prstDash val="solid"/>
            <a:miter lim="400000"/>
          </a:ln>
          <a:effectLst/>
          <a:sp3d/>
        </p:spPr>
        <p:style>
          <a:lnRef idx="0">
            <a:scrgbClr r="0" g="0" b="0"/>
          </a:lnRef>
          <a:fillRef idx="0">
            <a:scrgbClr r="0" g="0" b="0"/>
          </a:fillRef>
          <a:effectRef idx="0">
            <a:scrgbClr r="0" g="0" b="0"/>
          </a:effectRef>
          <a:fontRef idx="none"/>
        </p:style>
      </p:cxnSp>
      <p:sp>
        <p:nvSpPr>
          <p:cNvPr id="13" name="矩形: 圆角 24">
            <a:extLst>
              <a:ext uri="{FF2B5EF4-FFF2-40B4-BE49-F238E27FC236}">
                <a16:creationId xmlns:a16="http://schemas.microsoft.com/office/drawing/2014/main" id="{FE80D653-2E40-4A00-E296-2BEB591DAFC5}"/>
              </a:ext>
            </a:extLst>
          </p:cNvPr>
          <p:cNvSpPr/>
          <p:nvPr/>
        </p:nvSpPr>
        <p:spPr>
          <a:xfrm>
            <a:off x="345378" y="5100123"/>
            <a:ext cx="846000" cy="272415"/>
          </a:xfrm>
          <a:prstGeom prst="roundRect">
            <a:avLst/>
          </a:prstGeom>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0" tIns="0" rIns="0" bIns="0" numCol="1" spcCol="38100" rtlCol="0" anchor="ctr">
            <a:spAutoFit/>
          </a:bodyPr>
          <a:lstStyle/>
          <a:p>
            <a:pPr algn="ctr" defTabSz="412750" hangingPunct="0"/>
            <a:endParaRPr lang="zh-CN" altLang="en-US" sz="1600">
              <a:solidFill>
                <a:srgbClr val="FFFFFF"/>
              </a:solidFill>
              <a:sym typeface="Helvetica Neue Medium"/>
            </a:endParaRPr>
          </a:p>
        </p:txBody>
      </p:sp>
      <p:pic>
        <p:nvPicPr>
          <p:cNvPr id="14" name="图片 25">
            <a:extLst>
              <a:ext uri="{FF2B5EF4-FFF2-40B4-BE49-F238E27FC236}">
                <a16:creationId xmlns:a16="http://schemas.microsoft.com/office/drawing/2014/main" id="{2DDFB45E-0378-CF92-7B5C-E8778A977D4B}"/>
              </a:ext>
            </a:extLst>
          </p:cNvPr>
          <p:cNvPicPr>
            <a:picLocks noChangeAspect="1"/>
          </p:cNvPicPr>
          <p:nvPr/>
        </p:nvPicPr>
        <p:blipFill>
          <a:blip r:embed="rId2"/>
          <a:stretch>
            <a:fillRect/>
          </a:stretch>
        </p:blipFill>
        <p:spPr>
          <a:xfrm>
            <a:off x="569507" y="5043113"/>
            <a:ext cx="447675" cy="382555"/>
          </a:xfrm>
          <a:prstGeom prst="rect">
            <a:avLst/>
          </a:prstGeom>
        </p:spPr>
      </p:pic>
      <p:pic>
        <p:nvPicPr>
          <p:cNvPr id="15" name="图形 26" descr="信号塔">
            <a:extLst>
              <a:ext uri="{FF2B5EF4-FFF2-40B4-BE49-F238E27FC236}">
                <a16:creationId xmlns:a16="http://schemas.microsoft.com/office/drawing/2014/main" id="{383CB252-A323-815F-671F-B8DD98569D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97274" y="4640283"/>
            <a:ext cx="940940" cy="1243595"/>
          </a:xfrm>
          <a:prstGeom prst="rect">
            <a:avLst/>
          </a:prstGeom>
        </p:spPr>
      </p:pic>
      <p:sp>
        <p:nvSpPr>
          <p:cNvPr id="16" name="矩形: 圆角 29">
            <a:extLst>
              <a:ext uri="{FF2B5EF4-FFF2-40B4-BE49-F238E27FC236}">
                <a16:creationId xmlns:a16="http://schemas.microsoft.com/office/drawing/2014/main" id="{B047F341-8C44-6218-562C-B499F7D241F0}"/>
              </a:ext>
            </a:extLst>
          </p:cNvPr>
          <p:cNvSpPr/>
          <p:nvPr/>
        </p:nvSpPr>
        <p:spPr>
          <a:xfrm>
            <a:off x="1732008" y="4834851"/>
            <a:ext cx="807358" cy="1061085"/>
          </a:xfrm>
          <a:prstGeom prst="roundRect">
            <a:avLst/>
          </a:prstGeom>
          <a:solidFill>
            <a:srgbClr val="FFFF00">
              <a:alpha val="20000"/>
            </a:srgbClr>
          </a:solidFill>
          <a:ln w="12700" cap="flat">
            <a:noFill/>
            <a:miter lim="400000"/>
          </a:ln>
          <a:effectLst>
            <a:outerShdw blurRad="50800" dist="50800" dir="5400000" algn="ctr" rotWithShape="0">
              <a:schemeClr val="accent1">
                <a:lumMod val="40000"/>
                <a:lumOff val="6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en-US" altLang="zh-CN" sz="1600" dirty="0">
              <a:solidFill>
                <a:srgbClr val="FFFFFF"/>
              </a:solidFill>
              <a:sym typeface="Helvetica Neue Medium"/>
            </a:endParaRPr>
          </a:p>
          <a:p>
            <a:pPr algn="ctr" defTabSz="412750" hangingPunct="0"/>
            <a:endParaRPr lang="en-US" altLang="zh-CN" sz="1600" dirty="0">
              <a:solidFill>
                <a:srgbClr val="FFFFFF"/>
              </a:solidFill>
              <a:sym typeface="Helvetica Neue Medium"/>
            </a:endParaRPr>
          </a:p>
          <a:p>
            <a:pPr algn="ctr" defTabSz="412750" hangingPunct="0"/>
            <a:endParaRPr lang="en-US" altLang="zh-CN" sz="1600" dirty="0">
              <a:solidFill>
                <a:srgbClr val="FFFFFF"/>
              </a:solidFill>
              <a:sym typeface="Helvetica Neue Medium"/>
            </a:endParaRPr>
          </a:p>
          <a:p>
            <a:pPr algn="ctr" defTabSz="412750" hangingPunct="0"/>
            <a:endParaRPr lang="en-US" altLang="zh-CN" sz="1600" dirty="0">
              <a:solidFill>
                <a:srgbClr val="FFFFFF"/>
              </a:solidFill>
              <a:sym typeface="Helvetica Neue Medium"/>
            </a:endParaRPr>
          </a:p>
        </p:txBody>
      </p:sp>
      <p:pic>
        <p:nvPicPr>
          <p:cNvPr id="17" name="图片 30">
            <a:extLst>
              <a:ext uri="{FF2B5EF4-FFF2-40B4-BE49-F238E27FC236}">
                <a16:creationId xmlns:a16="http://schemas.microsoft.com/office/drawing/2014/main" id="{DF9790C2-631B-0CF0-28E7-1F98133E4F18}"/>
              </a:ext>
            </a:extLst>
          </p:cNvPr>
          <p:cNvPicPr>
            <a:picLocks noChangeAspect="1"/>
          </p:cNvPicPr>
          <p:nvPr/>
        </p:nvPicPr>
        <p:blipFill>
          <a:blip r:embed="rId7"/>
          <a:stretch>
            <a:fillRect/>
          </a:stretch>
        </p:blipFill>
        <p:spPr>
          <a:xfrm rot="20717714">
            <a:off x="1239960" y="5150380"/>
            <a:ext cx="477092" cy="140163"/>
          </a:xfrm>
          <a:prstGeom prst="rect">
            <a:avLst/>
          </a:prstGeom>
        </p:spPr>
      </p:pic>
      <p:cxnSp>
        <p:nvCxnSpPr>
          <p:cNvPr id="18" name="直接连接符 31">
            <a:extLst>
              <a:ext uri="{FF2B5EF4-FFF2-40B4-BE49-F238E27FC236}">
                <a16:creationId xmlns:a16="http://schemas.microsoft.com/office/drawing/2014/main" id="{CEA05DD7-B05F-71AF-0B95-AD5FFBD37D91}"/>
              </a:ext>
            </a:extLst>
          </p:cNvPr>
          <p:cNvCxnSpPr>
            <a:cxnSpLocks/>
            <a:stCxn id="30" idx="3"/>
            <a:endCxn id="31" idx="1"/>
          </p:cNvCxnSpPr>
          <p:nvPr/>
        </p:nvCxnSpPr>
        <p:spPr>
          <a:xfrm>
            <a:off x="6142429" y="5226380"/>
            <a:ext cx="716253" cy="6529"/>
          </a:xfrm>
          <a:prstGeom prst="line">
            <a:avLst/>
          </a:prstGeom>
          <a:noFill/>
          <a:ln w="25400" cap="flat">
            <a:solidFill>
              <a:schemeClr val="accent3"/>
            </a:solidFill>
            <a:prstDash val="solid"/>
            <a:miter lim="400000"/>
          </a:ln>
          <a:effectLst/>
          <a:sp3d/>
        </p:spPr>
        <p:style>
          <a:lnRef idx="0">
            <a:scrgbClr r="0" g="0" b="0"/>
          </a:lnRef>
          <a:fillRef idx="0">
            <a:scrgbClr r="0" g="0" b="0"/>
          </a:fillRef>
          <a:effectRef idx="0">
            <a:scrgbClr r="0" g="0" b="0"/>
          </a:effectRef>
          <a:fontRef idx="none"/>
        </p:style>
      </p:cxnSp>
      <p:cxnSp>
        <p:nvCxnSpPr>
          <p:cNvPr id="19" name="直接连接符 32">
            <a:extLst>
              <a:ext uri="{FF2B5EF4-FFF2-40B4-BE49-F238E27FC236}">
                <a16:creationId xmlns:a16="http://schemas.microsoft.com/office/drawing/2014/main" id="{CCBB5A42-42E2-8BBE-49DE-EB29B9E1AACD}"/>
              </a:ext>
            </a:extLst>
          </p:cNvPr>
          <p:cNvCxnSpPr>
            <a:cxnSpLocks/>
          </p:cNvCxnSpPr>
          <p:nvPr/>
        </p:nvCxnSpPr>
        <p:spPr>
          <a:xfrm flipV="1">
            <a:off x="4041016" y="5246280"/>
            <a:ext cx="521257" cy="11369"/>
          </a:xfrm>
          <a:prstGeom prst="line">
            <a:avLst/>
          </a:prstGeom>
          <a:noFill/>
          <a:ln w="25400" cap="flat">
            <a:solidFill>
              <a:schemeClr val="accent3"/>
            </a:solidFill>
            <a:prstDash val="solid"/>
            <a:miter lim="400000"/>
          </a:ln>
          <a:effectLst/>
          <a:sp3d/>
        </p:spPr>
        <p:style>
          <a:lnRef idx="0">
            <a:scrgbClr r="0" g="0" b="0"/>
          </a:lnRef>
          <a:fillRef idx="0">
            <a:scrgbClr r="0" g="0" b="0"/>
          </a:fillRef>
          <a:effectRef idx="0">
            <a:scrgbClr r="0" g="0" b="0"/>
          </a:effectRef>
          <a:fontRef idx="none"/>
        </p:style>
      </p:cxnSp>
      <p:pic>
        <p:nvPicPr>
          <p:cNvPr id="20" name="图片 33">
            <a:extLst>
              <a:ext uri="{FF2B5EF4-FFF2-40B4-BE49-F238E27FC236}">
                <a16:creationId xmlns:a16="http://schemas.microsoft.com/office/drawing/2014/main" id="{381CED9C-F409-BA85-68F7-13CFC7A51907}"/>
              </a:ext>
            </a:extLst>
          </p:cNvPr>
          <p:cNvPicPr>
            <a:picLocks noChangeAspect="1"/>
          </p:cNvPicPr>
          <p:nvPr/>
        </p:nvPicPr>
        <p:blipFill>
          <a:blip r:embed="rId7"/>
          <a:stretch>
            <a:fillRect/>
          </a:stretch>
        </p:blipFill>
        <p:spPr>
          <a:xfrm rot="20717714">
            <a:off x="2575350" y="5089443"/>
            <a:ext cx="894189" cy="262699"/>
          </a:xfrm>
          <a:prstGeom prst="rect">
            <a:avLst/>
          </a:prstGeom>
        </p:spPr>
      </p:pic>
      <p:sp>
        <p:nvSpPr>
          <p:cNvPr id="21" name="矩形 6">
            <a:extLst>
              <a:ext uri="{FF2B5EF4-FFF2-40B4-BE49-F238E27FC236}">
                <a16:creationId xmlns:a16="http://schemas.microsoft.com/office/drawing/2014/main" id="{85AF1EB6-4132-5BDA-57CE-E08F58AB833D}"/>
              </a:ext>
            </a:extLst>
          </p:cNvPr>
          <p:cNvSpPr/>
          <p:nvPr/>
        </p:nvSpPr>
        <p:spPr>
          <a:xfrm>
            <a:off x="396000" y="3867991"/>
            <a:ext cx="2144690" cy="476028"/>
          </a:xfrm>
          <a:prstGeom prst="rect">
            <a:avLst/>
          </a:prstGeom>
        </p:spPr>
        <p:txBody>
          <a:bodyPr wrap="none">
            <a:spAutoFit/>
          </a:bodyPr>
          <a:lstStyle/>
          <a:p>
            <a:pPr marL="228600" indent="-228600" defTabSz="457200">
              <a:lnSpc>
                <a:spcPct val="140000"/>
              </a:lnSpc>
              <a:buSzPct val="100000"/>
              <a:buBlip>
                <a:blip r:embed="rId4"/>
              </a:buBlip>
              <a:defRPr sz="3200">
                <a:solidFill>
                  <a:srgbClr val="046A38"/>
                </a:solidFill>
              </a:defRPr>
            </a:pPr>
            <a:r>
              <a:rPr lang="en-US" altLang="zh-CN" sz="2000" dirty="0">
                <a:solidFill>
                  <a:srgbClr val="046A38"/>
                </a:solidFill>
                <a:latin typeface="OPPOSans-S R" pitchFamily="18" charset="-122"/>
                <a:ea typeface="OPPOSans-S R" pitchFamily="18" charset="-122"/>
                <a:cs typeface="OPPOSans-S R" pitchFamily="18" charset="-122"/>
                <a:sym typeface="OPPOSans-S-B"/>
              </a:rPr>
              <a:t>Indirect Mode</a:t>
            </a:r>
            <a:endParaRPr lang="zh-CN" altLang="en-US" sz="2000" dirty="0"/>
          </a:p>
        </p:txBody>
      </p:sp>
      <p:cxnSp>
        <p:nvCxnSpPr>
          <p:cNvPr id="22" name="直接连接符 11">
            <a:extLst>
              <a:ext uri="{FF2B5EF4-FFF2-40B4-BE49-F238E27FC236}">
                <a16:creationId xmlns:a16="http://schemas.microsoft.com/office/drawing/2014/main" id="{35AA5FF4-9EEF-50F7-5C5A-69FCF6CF37EA}"/>
              </a:ext>
            </a:extLst>
          </p:cNvPr>
          <p:cNvCxnSpPr>
            <a:cxnSpLocks/>
          </p:cNvCxnSpPr>
          <p:nvPr/>
        </p:nvCxnSpPr>
        <p:spPr>
          <a:xfrm>
            <a:off x="6285317" y="2258998"/>
            <a:ext cx="0" cy="1092384"/>
          </a:xfrm>
          <a:prstGeom prst="line">
            <a:avLst/>
          </a:prstGeom>
          <a:noFill/>
          <a:ln w="25400" cap="flat">
            <a:solidFill>
              <a:srgbClr val="00B050"/>
            </a:solidFill>
            <a:prstDash val="dash"/>
            <a:miter lim="400000"/>
          </a:ln>
          <a:effectLst/>
          <a:sp3d/>
        </p:spPr>
        <p:style>
          <a:lnRef idx="0">
            <a:scrgbClr r="0" g="0" b="0"/>
          </a:lnRef>
          <a:fillRef idx="0">
            <a:scrgbClr r="0" g="0" b="0"/>
          </a:fillRef>
          <a:effectRef idx="0">
            <a:scrgbClr r="0" g="0" b="0"/>
          </a:effectRef>
          <a:fontRef idx="none"/>
        </p:style>
      </p:cxnSp>
      <p:cxnSp>
        <p:nvCxnSpPr>
          <p:cNvPr id="23" name="直接连接符 34">
            <a:extLst>
              <a:ext uri="{FF2B5EF4-FFF2-40B4-BE49-F238E27FC236}">
                <a16:creationId xmlns:a16="http://schemas.microsoft.com/office/drawing/2014/main" id="{D98C6E5F-3E73-7799-A172-25B067DE2A20}"/>
              </a:ext>
            </a:extLst>
          </p:cNvPr>
          <p:cNvCxnSpPr>
            <a:cxnSpLocks/>
          </p:cNvCxnSpPr>
          <p:nvPr/>
        </p:nvCxnSpPr>
        <p:spPr>
          <a:xfrm>
            <a:off x="6644427" y="4578319"/>
            <a:ext cx="0" cy="1092384"/>
          </a:xfrm>
          <a:prstGeom prst="line">
            <a:avLst/>
          </a:prstGeom>
          <a:noFill/>
          <a:ln w="25400" cap="flat">
            <a:solidFill>
              <a:srgbClr val="00B050"/>
            </a:solidFill>
            <a:prstDash val="dash"/>
            <a:miter lim="400000"/>
          </a:ln>
          <a:effectLst/>
          <a:sp3d/>
        </p:spPr>
        <p:style>
          <a:lnRef idx="0">
            <a:scrgbClr r="0" g="0" b="0"/>
          </a:lnRef>
          <a:fillRef idx="0">
            <a:scrgbClr r="0" g="0" b="0"/>
          </a:fillRef>
          <a:effectRef idx="0">
            <a:scrgbClr r="0" g="0" b="0"/>
          </a:effectRef>
          <a:fontRef idx="none"/>
        </p:style>
      </p:cxnSp>
      <p:sp>
        <p:nvSpPr>
          <p:cNvPr id="24" name="矩形: 圆角 15">
            <a:extLst>
              <a:ext uri="{FF2B5EF4-FFF2-40B4-BE49-F238E27FC236}">
                <a16:creationId xmlns:a16="http://schemas.microsoft.com/office/drawing/2014/main" id="{F7B296B2-B33D-6A7B-C0C3-9C650F62AEF1}"/>
              </a:ext>
            </a:extLst>
          </p:cNvPr>
          <p:cNvSpPr/>
          <p:nvPr/>
        </p:nvSpPr>
        <p:spPr>
          <a:xfrm>
            <a:off x="8895675" y="1410354"/>
            <a:ext cx="3061645" cy="1021556"/>
          </a:xfrm>
          <a:prstGeom prst="roundRect">
            <a:avLst/>
          </a:prstGeom>
          <a:solidFill>
            <a:srgbClr val="FFFFC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270000" lvl="1" indent="-250825">
              <a:lnSpc>
                <a:spcPct val="150000"/>
              </a:lnSpc>
              <a:buSzPts val="1000"/>
              <a:buFont typeface="Wingdings" panose="05000000000000000000" pitchFamily="2" charset="2"/>
              <a:buChar char="v"/>
              <a:tabLst>
                <a:tab pos="228600" algn="l"/>
              </a:tabLst>
            </a:pPr>
            <a:r>
              <a:rPr lang="en-US" altLang="zh-CN" sz="1000" dirty="0">
                <a:solidFill>
                  <a:srgbClr val="046A38"/>
                </a:solidFill>
                <a:latin typeface="OPPOSans-S R" pitchFamily="18" charset="-122"/>
                <a:ea typeface="OPPOSans-S R" pitchFamily="18" charset="-122"/>
                <a:cs typeface="OPPOSans-S R" pitchFamily="18" charset="-122"/>
                <a:sym typeface="OPPOSans M"/>
              </a:rPr>
              <a:t>DL Initiated </a:t>
            </a:r>
            <a:r>
              <a:rPr lang="en-US" altLang="zh-CN" sz="1000" dirty="0" err="1">
                <a:solidFill>
                  <a:srgbClr val="046A38"/>
                </a:solidFill>
                <a:latin typeface="OPPOSans-S R" pitchFamily="18" charset="-122"/>
                <a:ea typeface="OPPOSans-S R" pitchFamily="18" charset="-122"/>
                <a:cs typeface="OPPOSans-S R" pitchFamily="18" charset="-122"/>
                <a:sym typeface="OPPOSans M"/>
              </a:rPr>
              <a:t>e.g</a:t>
            </a:r>
            <a:r>
              <a:rPr lang="en-US" altLang="zh-CN" sz="1000" dirty="0">
                <a:solidFill>
                  <a:srgbClr val="046A38"/>
                </a:solidFill>
                <a:latin typeface="OPPOSans-S R" pitchFamily="18" charset="-122"/>
                <a:ea typeface="OPPOSans-S R" pitchFamily="18" charset="-122"/>
                <a:cs typeface="OPPOSans-S R" pitchFamily="18" charset="-122"/>
                <a:sym typeface="OPPOSans M"/>
              </a:rPr>
              <a:t> in Inventory (Smart home, logistics and warehouse</a:t>
            </a:r>
            <a:r>
              <a:rPr lang="en-US" altLang="zh-CN" sz="1000" dirty="0">
                <a:solidFill>
                  <a:schemeClr val="accent5"/>
                </a:solidFill>
                <a:latin typeface="OPPOSans-S R" panose="00020600040101010101" pitchFamily="18" charset="-122"/>
                <a:ea typeface="OPPOSans-S R" panose="00020600040101010101" pitchFamily="18" charset="-122"/>
                <a:cs typeface="OPPOSans-S R" panose="00020600040101010101" pitchFamily="18" charset="-122"/>
                <a:sym typeface="OPPOSans M"/>
              </a:rPr>
              <a:t>)</a:t>
            </a:r>
          </a:p>
          <a:p>
            <a:pPr marL="270000" lvl="1" indent="-250825">
              <a:lnSpc>
                <a:spcPct val="150000"/>
              </a:lnSpc>
              <a:buSzPts val="1000"/>
              <a:buFont typeface="Wingdings" panose="05000000000000000000" pitchFamily="2" charset="2"/>
              <a:buChar char="v"/>
              <a:tabLst>
                <a:tab pos="228600" algn="l"/>
              </a:tabLst>
              <a:defRPr sz="3200">
                <a:solidFill>
                  <a:srgbClr val="046A38"/>
                </a:solidFill>
              </a:defRPr>
            </a:pPr>
            <a:r>
              <a:rPr lang="en-US" altLang="zh-CN" sz="1000" dirty="0">
                <a:solidFill>
                  <a:srgbClr val="046A38"/>
                </a:solidFill>
                <a:latin typeface="OPPOSans-S R" pitchFamily="18" charset="-122"/>
                <a:ea typeface="OPPOSans-S R" pitchFamily="18" charset="-122"/>
                <a:cs typeface="OPPOSans-S R" pitchFamily="18" charset="-122"/>
                <a:sym typeface="OPPOSans M"/>
              </a:rPr>
              <a:t>UL Initiated </a:t>
            </a:r>
            <a:r>
              <a:rPr lang="en-US" altLang="zh-CN" sz="1000" dirty="0" err="1">
                <a:solidFill>
                  <a:srgbClr val="046A38"/>
                </a:solidFill>
                <a:latin typeface="OPPOSans-S R" pitchFamily="18" charset="-122"/>
                <a:ea typeface="OPPOSans-S R" pitchFamily="18" charset="-122"/>
                <a:cs typeface="OPPOSans-S R" pitchFamily="18" charset="-122"/>
                <a:sym typeface="OPPOSans M"/>
              </a:rPr>
              <a:t>e.g</a:t>
            </a:r>
            <a:r>
              <a:rPr lang="en-US" altLang="zh-CN" sz="1000" dirty="0">
                <a:solidFill>
                  <a:srgbClr val="046A38"/>
                </a:solidFill>
                <a:latin typeface="OPPOSans-S R" pitchFamily="18" charset="-122"/>
                <a:ea typeface="OPPOSans-S R" pitchFamily="18" charset="-122"/>
                <a:cs typeface="OPPOSans-S R" pitchFamily="18" charset="-122"/>
                <a:sym typeface="OPPOSans M"/>
              </a:rPr>
              <a:t> Sensor data reporting (Smart Agriculture.)</a:t>
            </a:r>
          </a:p>
        </p:txBody>
      </p:sp>
      <p:sp>
        <p:nvSpPr>
          <p:cNvPr id="25" name="矩形: 圆角 39">
            <a:extLst>
              <a:ext uri="{FF2B5EF4-FFF2-40B4-BE49-F238E27FC236}">
                <a16:creationId xmlns:a16="http://schemas.microsoft.com/office/drawing/2014/main" id="{A0D86662-A44D-1698-FF4F-F87E0C09CDBB}"/>
              </a:ext>
            </a:extLst>
          </p:cNvPr>
          <p:cNvSpPr/>
          <p:nvPr/>
        </p:nvSpPr>
        <p:spPr>
          <a:xfrm>
            <a:off x="4135922" y="2529529"/>
            <a:ext cx="1909863" cy="612000"/>
          </a:xfrm>
          <a:prstGeom prst="roundRect">
            <a:avLst/>
          </a:prstGeom>
          <a:solidFill>
            <a:schemeClr val="accent3">
              <a:lumMod val="40000"/>
              <a:lumOff val="60000"/>
            </a:schemeClr>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0" tIns="0" rIns="0" bIns="0" numCol="1" spcCol="38100" rtlCol="0" anchor="ctr">
            <a:spAutoFit/>
          </a:bodyPr>
          <a:lstStyle/>
          <a:p>
            <a:pPr algn="l"/>
            <a:r>
              <a:rPr lang="en-US" altLang="zh-CN" sz="1600" dirty="0">
                <a:solidFill>
                  <a:srgbClr val="046A38"/>
                </a:solidFill>
                <a:latin typeface="OPPOSans-S-R" panose="00020600040101010101" pitchFamily="18" charset="-122"/>
                <a:ea typeface="OPPOSans-S-R" panose="00020600040101010101" pitchFamily="18" charset="-122"/>
                <a:cs typeface="OPPOSans-S-R" panose="00020600040101010101" pitchFamily="18" charset="-122"/>
                <a:sym typeface="Helvetica Neue Medium"/>
              </a:rPr>
              <a:t>   5G network</a:t>
            </a:r>
            <a:endParaRPr lang="zh-CN" altLang="en-US" sz="1600" dirty="0">
              <a:solidFill>
                <a:srgbClr val="046A38"/>
              </a:solidFill>
              <a:latin typeface="OPPOSans-S-R" panose="00020600040101010101" pitchFamily="18" charset="-122"/>
              <a:ea typeface="OPPOSans-S-R" panose="00020600040101010101" pitchFamily="18" charset="-122"/>
              <a:cs typeface="OPPOSans-S-R" panose="00020600040101010101" pitchFamily="18" charset="-122"/>
              <a:sym typeface="Helvetica Neue Medium"/>
            </a:endParaRPr>
          </a:p>
        </p:txBody>
      </p:sp>
      <p:pic>
        <p:nvPicPr>
          <p:cNvPr id="26" name="图片 40">
            <a:extLst>
              <a:ext uri="{FF2B5EF4-FFF2-40B4-BE49-F238E27FC236}">
                <a16:creationId xmlns:a16="http://schemas.microsoft.com/office/drawing/2014/main" id="{21D7FAED-1CDC-00AB-647D-BDB3B464F1D4}"/>
              </a:ext>
            </a:extLst>
          </p:cNvPr>
          <p:cNvPicPr>
            <a:picLocks noChangeAspect="1"/>
          </p:cNvPicPr>
          <p:nvPr/>
        </p:nvPicPr>
        <p:blipFill>
          <a:blip r:embed="rId8"/>
          <a:stretch>
            <a:fillRect/>
          </a:stretch>
        </p:blipFill>
        <p:spPr>
          <a:xfrm>
            <a:off x="5520767" y="2554397"/>
            <a:ext cx="377825" cy="469900"/>
          </a:xfrm>
          <a:prstGeom prst="rect">
            <a:avLst/>
          </a:prstGeom>
        </p:spPr>
      </p:pic>
      <p:sp>
        <p:nvSpPr>
          <p:cNvPr id="27" name="矩形: 圆角 41">
            <a:extLst>
              <a:ext uri="{FF2B5EF4-FFF2-40B4-BE49-F238E27FC236}">
                <a16:creationId xmlns:a16="http://schemas.microsoft.com/office/drawing/2014/main" id="{C5821AD9-0E2D-E6CE-6889-FBD3ABFB3041}"/>
              </a:ext>
            </a:extLst>
          </p:cNvPr>
          <p:cNvSpPr/>
          <p:nvPr/>
        </p:nvSpPr>
        <p:spPr>
          <a:xfrm>
            <a:off x="6644427" y="2382679"/>
            <a:ext cx="1643208" cy="817245"/>
          </a:xfrm>
          <a:prstGeom prst="roundRect">
            <a:avLst/>
          </a:prstGeom>
          <a:solidFill>
            <a:srgbClr val="00FFFF"/>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0" tIns="0" rIns="0" bIns="0" numCol="1" spcCol="38100" rtlCol="0" anchor="ctr">
            <a:spAutoFit/>
          </a:bodyPr>
          <a:lstStyle/>
          <a:p>
            <a:endParaRPr lang="en-US" altLang="zh-CN" sz="1600" dirty="0">
              <a:solidFill>
                <a:srgbClr val="046A38"/>
              </a:solidFill>
              <a:latin typeface="OPPOSans-S R" panose="00020600040101010101" pitchFamily="18" charset="-122"/>
              <a:ea typeface="OPPOSans-S R" panose="00020600040101010101" pitchFamily="18" charset="-122"/>
              <a:cs typeface="OPPOSans-S R" panose="00020600040101010101" pitchFamily="18" charset="-122"/>
              <a:sym typeface="Helvetica Neue Medium"/>
            </a:endParaRPr>
          </a:p>
          <a:p>
            <a:endParaRPr lang="en-US" altLang="zh-CN" sz="1600" dirty="0">
              <a:solidFill>
                <a:srgbClr val="046A38"/>
              </a:solidFill>
              <a:latin typeface="OPPOSans-S R" panose="00020600040101010101" pitchFamily="18" charset="-122"/>
              <a:ea typeface="OPPOSans-S R" panose="00020600040101010101" pitchFamily="18" charset="-122"/>
              <a:cs typeface="OPPOSans-S R" panose="00020600040101010101" pitchFamily="18" charset="-122"/>
              <a:sym typeface="Helvetica Neue Medium"/>
            </a:endParaRPr>
          </a:p>
          <a:p>
            <a:r>
              <a:rPr lang="en-US" altLang="zh-CN" sz="1600" dirty="0">
                <a:solidFill>
                  <a:srgbClr val="046A38"/>
                </a:solidFill>
                <a:latin typeface="OPPOSans-S R" panose="00020600040101010101" pitchFamily="18" charset="-122"/>
                <a:ea typeface="OPPOSans-S R" panose="00020600040101010101" pitchFamily="18" charset="-122"/>
                <a:cs typeface="OPPOSans-S R" panose="00020600040101010101" pitchFamily="18" charset="-122"/>
                <a:sym typeface="Helvetica Neue Medium"/>
              </a:rPr>
              <a:t>Ambient IoT AF</a:t>
            </a:r>
            <a:endParaRPr lang="zh-CN" altLang="en-US" sz="1600" dirty="0">
              <a:solidFill>
                <a:srgbClr val="046A38"/>
              </a:solidFill>
              <a:latin typeface="OPPOSans-S R" panose="00020600040101010101" pitchFamily="18" charset="-122"/>
              <a:ea typeface="OPPOSans-S R" panose="00020600040101010101" pitchFamily="18" charset="-122"/>
              <a:cs typeface="OPPOSans-S R" panose="00020600040101010101" pitchFamily="18" charset="-122"/>
              <a:sym typeface="Helvetica Neue Medium"/>
            </a:endParaRPr>
          </a:p>
        </p:txBody>
      </p:sp>
      <p:pic>
        <p:nvPicPr>
          <p:cNvPr id="28" name="图形 42" descr="同步云">
            <a:extLst>
              <a:ext uri="{FF2B5EF4-FFF2-40B4-BE49-F238E27FC236}">
                <a16:creationId xmlns:a16="http://schemas.microsoft.com/office/drawing/2014/main" id="{20FAA3E9-9CB8-0CC2-C448-1E60DF9722A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76717" y="2302145"/>
            <a:ext cx="745581" cy="745581"/>
          </a:xfrm>
          <a:prstGeom prst="rect">
            <a:avLst/>
          </a:prstGeom>
        </p:spPr>
      </p:pic>
      <p:sp>
        <p:nvSpPr>
          <p:cNvPr id="29" name="矩形: 圆角 43">
            <a:extLst>
              <a:ext uri="{FF2B5EF4-FFF2-40B4-BE49-F238E27FC236}">
                <a16:creationId xmlns:a16="http://schemas.microsoft.com/office/drawing/2014/main" id="{86A3905B-61DF-579E-D0F3-6084C35E1E16}"/>
              </a:ext>
            </a:extLst>
          </p:cNvPr>
          <p:cNvSpPr/>
          <p:nvPr/>
        </p:nvSpPr>
        <p:spPr>
          <a:xfrm>
            <a:off x="4368264" y="4950461"/>
            <a:ext cx="1909863" cy="540000"/>
          </a:xfrm>
          <a:prstGeom prst="roundRect">
            <a:avLst/>
          </a:prstGeom>
          <a:solidFill>
            <a:schemeClr val="accent3">
              <a:lumMod val="40000"/>
              <a:lumOff val="60000"/>
            </a:schemeClr>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0" tIns="0" rIns="0" bIns="0" numCol="1" spcCol="38100" rtlCol="0" anchor="ctr">
            <a:spAutoFit/>
          </a:bodyPr>
          <a:lstStyle/>
          <a:p>
            <a:pPr algn="l"/>
            <a:r>
              <a:rPr lang="en-US" altLang="zh-CN" sz="1600" dirty="0">
                <a:solidFill>
                  <a:srgbClr val="046A38"/>
                </a:solidFill>
                <a:latin typeface="OPPOSans-S-R" panose="00020600040101010101" pitchFamily="18" charset="-122"/>
                <a:ea typeface="OPPOSans-S-R" panose="00020600040101010101" pitchFamily="18" charset="-122"/>
                <a:cs typeface="OPPOSans-S-R" panose="00020600040101010101" pitchFamily="18" charset="-122"/>
                <a:sym typeface="Helvetica Neue Medium"/>
              </a:rPr>
              <a:t>  5G network</a:t>
            </a:r>
            <a:endParaRPr lang="zh-CN" altLang="en-US" sz="1600" dirty="0">
              <a:solidFill>
                <a:srgbClr val="046A38"/>
              </a:solidFill>
              <a:latin typeface="OPPOSans-S-R" panose="00020600040101010101" pitchFamily="18" charset="-122"/>
              <a:ea typeface="OPPOSans-S-R" panose="00020600040101010101" pitchFamily="18" charset="-122"/>
              <a:cs typeface="OPPOSans-S-R" panose="00020600040101010101" pitchFamily="18" charset="-122"/>
              <a:sym typeface="Helvetica Neue Medium"/>
            </a:endParaRPr>
          </a:p>
        </p:txBody>
      </p:sp>
      <p:pic>
        <p:nvPicPr>
          <p:cNvPr id="30" name="图片 44">
            <a:extLst>
              <a:ext uri="{FF2B5EF4-FFF2-40B4-BE49-F238E27FC236}">
                <a16:creationId xmlns:a16="http://schemas.microsoft.com/office/drawing/2014/main" id="{3BA1C192-86FB-8E53-5B60-46B218E55D49}"/>
              </a:ext>
            </a:extLst>
          </p:cNvPr>
          <p:cNvPicPr>
            <a:picLocks noChangeAspect="1"/>
          </p:cNvPicPr>
          <p:nvPr/>
        </p:nvPicPr>
        <p:blipFill>
          <a:blip r:embed="rId8"/>
          <a:stretch>
            <a:fillRect/>
          </a:stretch>
        </p:blipFill>
        <p:spPr>
          <a:xfrm>
            <a:off x="5764604" y="4991430"/>
            <a:ext cx="377825" cy="469900"/>
          </a:xfrm>
          <a:prstGeom prst="rect">
            <a:avLst/>
          </a:prstGeom>
        </p:spPr>
      </p:pic>
      <p:sp>
        <p:nvSpPr>
          <p:cNvPr id="31" name="矩形: 圆角 47">
            <a:extLst>
              <a:ext uri="{FF2B5EF4-FFF2-40B4-BE49-F238E27FC236}">
                <a16:creationId xmlns:a16="http://schemas.microsoft.com/office/drawing/2014/main" id="{D583ABD4-7A6D-CE3C-D0D8-B48972A97596}"/>
              </a:ext>
            </a:extLst>
          </p:cNvPr>
          <p:cNvSpPr/>
          <p:nvPr/>
        </p:nvSpPr>
        <p:spPr>
          <a:xfrm>
            <a:off x="6858682" y="4824286"/>
            <a:ext cx="1643208" cy="817245"/>
          </a:xfrm>
          <a:prstGeom prst="roundRect">
            <a:avLst/>
          </a:prstGeom>
          <a:solidFill>
            <a:srgbClr val="00FFFF"/>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0" tIns="0" rIns="0" bIns="0" numCol="1" spcCol="38100" rtlCol="0" anchor="ctr">
            <a:spAutoFit/>
          </a:bodyPr>
          <a:lstStyle/>
          <a:p>
            <a:endParaRPr lang="en-US" altLang="zh-CN" sz="1600" dirty="0">
              <a:solidFill>
                <a:srgbClr val="046A38"/>
              </a:solidFill>
              <a:latin typeface="OPPOSans-S R" panose="00020600040101010101" pitchFamily="18" charset="-122"/>
              <a:ea typeface="OPPOSans-S R" panose="00020600040101010101" pitchFamily="18" charset="-122"/>
              <a:cs typeface="OPPOSans-S R" panose="00020600040101010101" pitchFamily="18" charset="-122"/>
              <a:sym typeface="Helvetica Neue Medium"/>
            </a:endParaRPr>
          </a:p>
          <a:p>
            <a:endParaRPr lang="en-US" altLang="zh-CN" sz="1600" dirty="0">
              <a:solidFill>
                <a:srgbClr val="046A38"/>
              </a:solidFill>
              <a:latin typeface="OPPOSans-S R" panose="00020600040101010101" pitchFamily="18" charset="-122"/>
              <a:ea typeface="OPPOSans-S R" panose="00020600040101010101" pitchFamily="18" charset="-122"/>
              <a:cs typeface="OPPOSans-S R" panose="00020600040101010101" pitchFamily="18" charset="-122"/>
              <a:sym typeface="Helvetica Neue Medium"/>
            </a:endParaRPr>
          </a:p>
          <a:p>
            <a:r>
              <a:rPr lang="en-US" altLang="zh-CN" sz="1600" dirty="0">
                <a:solidFill>
                  <a:srgbClr val="046A38"/>
                </a:solidFill>
                <a:latin typeface="OPPOSans-S R" panose="00020600040101010101" pitchFamily="18" charset="-122"/>
                <a:ea typeface="OPPOSans-S R" panose="00020600040101010101" pitchFamily="18" charset="-122"/>
                <a:cs typeface="OPPOSans-S R" panose="00020600040101010101" pitchFamily="18" charset="-122"/>
                <a:sym typeface="Helvetica Neue Medium"/>
              </a:rPr>
              <a:t>Ambient IoT AF</a:t>
            </a:r>
            <a:endParaRPr lang="zh-CN" altLang="en-US" sz="1600" dirty="0">
              <a:solidFill>
                <a:srgbClr val="046A38"/>
              </a:solidFill>
              <a:latin typeface="OPPOSans-S R" panose="00020600040101010101" pitchFamily="18" charset="-122"/>
              <a:ea typeface="OPPOSans-S R" panose="00020600040101010101" pitchFamily="18" charset="-122"/>
              <a:cs typeface="OPPOSans-S R" panose="00020600040101010101" pitchFamily="18" charset="-122"/>
              <a:sym typeface="Helvetica Neue Medium"/>
            </a:endParaRPr>
          </a:p>
        </p:txBody>
      </p:sp>
      <p:pic>
        <p:nvPicPr>
          <p:cNvPr id="32" name="图形 48" descr="同步云">
            <a:extLst>
              <a:ext uri="{FF2B5EF4-FFF2-40B4-BE49-F238E27FC236}">
                <a16:creationId xmlns:a16="http://schemas.microsoft.com/office/drawing/2014/main" id="{F3DB43D8-0AF2-7CF1-95FF-06F7A1F3D8B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317078" y="4722343"/>
            <a:ext cx="745581" cy="745581"/>
          </a:xfrm>
          <a:prstGeom prst="rect">
            <a:avLst/>
          </a:prstGeom>
        </p:spPr>
      </p:pic>
      <p:graphicFrame>
        <p:nvGraphicFramePr>
          <p:cNvPr id="33" name="图示 52">
            <a:extLst>
              <a:ext uri="{FF2B5EF4-FFF2-40B4-BE49-F238E27FC236}">
                <a16:creationId xmlns:a16="http://schemas.microsoft.com/office/drawing/2014/main" id="{F1134EE2-B54A-22BE-BC57-51A7C45119C6}"/>
              </a:ext>
            </a:extLst>
          </p:cNvPr>
          <p:cNvGraphicFramePr/>
          <p:nvPr/>
        </p:nvGraphicFramePr>
        <p:xfrm>
          <a:off x="8646054" y="2518596"/>
          <a:ext cx="2767612" cy="2190822"/>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pSp>
        <p:nvGrpSpPr>
          <p:cNvPr id="34" name="组合 53">
            <a:extLst>
              <a:ext uri="{FF2B5EF4-FFF2-40B4-BE49-F238E27FC236}">
                <a16:creationId xmlns:a16="http://schemas.microsoft.com/office/drawing/2014/main" id="{B7A85DCF-686A-BF5A-6D69-9A7594DE984E}"/>
              </a:ext>
            </a:extLst>
          </p:cNvPr>
          <p:cNvGrpSpPr/>
          <p:nvPr/>
        </p:nvGrpSpPr>
        <p:grpSpPr>
          <a:xfrm>
            <a:off x="9718431" y="2165310"/>
            <a:ext cx="2349379" cy="1019250"/>
            <a:chOff x="7969189" y="630649"/>
            <a:chExt cx="12090892" cy="3567315"/>
          </a:xfrm>
        </p:grpSpPr>
        <p:sp>
          <p:nvSpPr>
            <p:cNvPr id="35" name="矩形: 圆角 54">
              <a:extLst>
                <a:ext uri="{FF2B5EF4-FFF2-40B4-BE49-F238E27FC236}">
                  <a16:creationId xmlns:a16="http://schemas.microsoft.com/office/drawing/2014/main" id="{9084B972-F2CF-B86E-4AD5-1083BC2A2B72}"/>
                </a:ext>
              </a:extLst>
            </p:cNvPr>
            <p:cNvSpPr/>
            <p:nvPr/>
          </p:nvSpPr>
          <p:spPr>
            <a:xfrm>
              <a:off x="9406991" y="2213498"/>
              <a:ext cx="10653092" cy="1984467"/>
            </a:xfrm>
            <a:prstGeom prst="roundRect">
              <a:avLst/>
            </a:prstGeom>
            <a:solidFill>
              <a:schemeClr val="lt1">
                <a:hueOff val="0"/>
                <a:satOff val="0"/>
                <a:lumOff val="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l"/>
              <a:r>
                <a:rPr lang="en-US" altLang="zh-CN" sz="800" dirty="0">
                  <a:latin typeface="OPPOSans R" panose="00020600040101010101" pitchFamily="18" charset="-122"/>
                  <a:ea typeface="OPPOSans R" panose="00020600040101010101" pitchFamily="18" charset="-122"/>
                </a:rPr>
                <a:t>Device A: No energy storage, no independent signal generation, i.e. backscattering transmission</a:t>
              </a:r>
              <a:endParaRPr lang="zh-CN" altLang="zh-CN" sz="800" dirty="0">
                <a:latin typeface="OPPOSans R" panose="00020600040101010101" pitchFamily="18" charset="-122"/>
                <a:ea typeface="OPPOSans R" panose="00020600040101010101" pitchFamily="18" charset="-122"/>
              </a:endParaRPr>
            </a:p>
            <a:p>
              <a:endParaRPr lang="zh-CN" altLang="en-US" sz="900" dirty="0"/>
            </a:p>
          </p:txBody>
        </p:sp>
        <p:sp>
          <p:nvSpPr>
            <p:cNvPr id="36" name="矩形: 圆角 5">
              <a:extLst>
                <a:ext uri="{FF2B5EF4-FFF2-40B4-BE49-F238E27FC236}">
                  <a16:creationId xmlns:a16="http://schemas.microsoft.com/office/drawing/2014/main" id="{1C7889D1-218C-421E-5DE8-A82FBE4F4623}"/>
                </a:ext>
              </a:extLst>
            </p:cNvPr>
            <p:cNvSpPr txBox="1"/>
            <p:nvPr/>
          </p:nvSpPr>
          <p:spPr>
            <a:xfrm>
              <a:off x="7969189" y="630649"/>
              <a:ext cx="10189913" cy="125997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3815" tIns="43815" rIns="43815" bIns="43815" numCol="1" spcCol="1270" anchor="ctr" anchorCtr="0">
              <a:noAutofit/>
            </a:bodyPr>
            <a:lstStyle/>
            <a:p>
              <a:pPr algn="ctr" defTabSz="511175">
                <a:lnSpc>
                  <a:spcPct val="90000"/>
                </a:lnSpc>
                <a:spcBef>
                  <a:spcPct val="0"/>
                </a:spcBef>
                <a:spcAft>
                  <a:spcPct val="35000"/>
                </a:spcAft>
              </a:pPr>
              <a:endParaRPr lang="en-US" altLang="zh-CN" sz="1150" dirty="0"/>
            </a:p>
            <a:p>
              <a:pPr algn="ctr" defTabSz="511175">
                <a:lnSpc>
                  <a:spcPct val="90000"/>
                </a:lnSpc>
                <a:spcBef>
                  <a:spcPct val="0"/>
                </a:spcBef>
                <a:spcAft>
                  <a:spcPct val="35000"/>
                </a:spcAft>
              </a:pPr>
              <a:endParaRPr lang="zh-CN" altLang="en-US" sz="1150" dirty="0"/>
            </a:p>
          </p:txBody>
        </p:sp>
      </p:grpSp>
      <p:sp>
        <p:nvSpPr>
          <p:cNvPr id="37" name="矩形: 圆角 56">
            <a:extLst>
              <a:ext uri="{FF2B5EF4-FFF2-40B4-BE49-F238E27FC236}">
                <a16:creationId xmlns:a16="http://schemas.microsoft.com/office/drawing/2014/main" id="{A6FCD476-E981-FCC9-F271-05D96D808BF1}"/>
              </a:ext>
            </a:extLst>
          </p:cNvPr>
          <p:cNvSpPr/>
          <p:nvPr/>
        </p:nvSpPr>
        <p:spPr>
          <a:xfrm>
            <a:off x="10026507" y="3276810"/>
            <a:ext cx="2070000" cy="646554"/>
          </a:xfrm>
          <a:prstGeom prst="roundRect">
            <a:avLst/>
          </a:prstGeom>
          <a:solidFill>
            <a:schemeClr val="lt1">
              <a:hueOff val="0"/>
              <a:satOff val="0"/>
              <a:lumOff val="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l"/>
            <a:r>
              <a:rPr lang="en-US" altLang="zh-CN" sz="750" dirty="0">
                <a:latin typeface="OPPOSans R" panose="00020600040101010101" pitchFamily="18" charset="-122"/>
                <a:ea typeface="OPPOSans R" panose="00020600040101010101" pitchFamily="18" charset="-122"/>
              </a:rPr>
              <a:t>Device B: Has energy storage, no independent signal generation, i.e. backscattering transmission. Use of stored energy can include amplification for reflected signals</a:t>
            </a:r>
            <a:endParaRPr lang="zh-CN" altLang="en-US" sz="750" dirty="0">
              <a:latin typeface="OPPOSans R" panose="00020600040101010101" pitchFamily="18" charset="-122"/>
              <a:ea typeface="OPPOSans R" panose="00020600040101010101" pitchFamily="18" charset="-122"/>
            </a:endParaRPr>
          </a:p>
        </p:txBody>
      </p:sp>
      <p:sp>
        <p:nvSpPr>
          <p:cNvPr id="38" name="矩形: 圆角 57">
            <a:extLst>
              <a:ext uri="{FF2B5EF4-FFF2-40B4-BE49-F238E27FC236}">
                <a16:creationId xmlns:a16="http://schemas.microsoft.com/office/drawing/2014/main" id="{6C1DB78C-ED1A-D15D-A168-A716071DF51A}"/>
              </a:ext>
            </a:extLst>
          </p:cNvPr>
          <p:cNvSpPr/>
          <p:nvPr/>
        </p:nvSpPr>
        <p:spPr>
          <a:xfrm>
            <a:off x="10025999" y="4050167"/>
            <a:ext cx="2070000" cy="576000"/>
          </a:xfrm>
          <a:prstGeom prst="roundRect">
            <a:avLst/>
          </a:prstGeom>
          <a:solidFill>
            <a:schemeClr val="lt1">
              <a:hueOff val="0"/>
              <a:satOff val="0"/>
              <a:lumOff val="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l"/>
            <a:r>
              <a:rPr lang="en-US" altLang="zh-CN" sz="800" dirty="0">
                <a:latin typeface="OPPOSans R" panose="00020600040101010101" pitchFamily="18" charset="-122"/>
                <a:ea typeface="OPPOSans R" panose="00020600040101010101" pitchFamily="18" charset="-122"/>
              </a:rPr>
              <a:t>Device C: Has energy storage, has independent signal generation, i.e. active RF component for transmission </a:t>
            </a:r>
            <a:endParaRPr lang="zh-CN" altLang="en-US" sz="800" dirty="0">
              <a:latin typeface="OPPOSans R" panose="00020600040101010101" pitchFamily="18" charset="-122"/>
              <a:ea typeface="OPPOSans R" panose="00020600040101010101" pitchFamily="18" charset="-122"/>
            </a:endParaRPr>
          </a:p>
        </p:txBody>
      </p:sp>
      <p:sp>
        <p:nvSpPr>
          <p:cNvPr id="39" name="文本框 58">
            <a:extLst>
              <a:ext uri="{FF2B5EF4-FFF2-40B4-BE49-F238E27FC236}">
                <a16:creationId xmlns:a16="http://schemas.microsoft.com/office/drawing/2014/main" id="{198C860B-556A-10F6-ABD9-09178DA6DC83}"/>
              </a:ext>
            </a:extLst>
          </p:cNvPr>
          <p:cNvSpPr txBox="1"/>
          <p:nvPr/>
        </p:nvSpPr>
        <p:spPr>
          <a:xfrm rot="18124328">
            <a:off x="8434360" y="3215114"/>
            <a:ext cx="1671204"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r>
              <a:rPr lang="en-US" altLang="zh-CN" sz="1400" dirty="0">
                <a:solidFill>
                  <a:schemeClr val="accent5"/>
                </a:solidFill>
                <a:latin typeface="OPPOSans-S R" panose="00020600040101010101" pitchFamily="18" charset="-122"/>
                <a:ea typeface="OPPOSans-S R" panose="00020600040101010101" pitchFamily="18" charset="-122"/>
                <a:cs typeface="OPPOSans-S R" panose="00020600040101010101" pitchFamily="18" charset="-122"/>
                <a:sym typeface="OPPOSans M"/>
              </a:rPr>
              <a:t>devices capability</a:t>
            </a:r>
            <a:endParaRPr lang="zh-CN" altLang="en-US" sz="1500" b="1" dirty="0">
              <a:solidFill>
                <a:srgbClr val="000000"/>
              </a:solidFill>
              <a:latin typeface="Helvetica Neue"/>
              <a:ea typeface="Helvetica Neue"/>
              <a:cs typeface="Helvetica Neue"/>
              <a:sym typeface="Helvetica Neue"/>
            </a:endParaRPr>
          </a:p>
        </p:txBody>
      </p:sp>
      <p:sp>
        <p:nvSpPr>
          <p:cNvPr id="40" name="文本框 59">
            <a:extLst>
              <a:ext uri="{FF2B5EF4-FFF2-40B4-BE49-F238E27FC236}">
                <a16:creationId xmlns:a16="http://schemas.microsoft.com/office/drawing/2014/main" id="{AEFF05D5-11C1-A114-2806-37A9BEB3CAA3}"/>
              </a:ext>
            </a:extLst>
          </p:cNvPr>
          <p:cNvSpPr txBox="1"/>
          <p:nvPr/>
        </p:nvSpPr>
        <p:spPr>
          <a:xfrm>
            <a:off x="8795206" y="4970913"/>
            <a:ext cx="3159748" cy="12885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228600" lvl="1" indent="-228600" defTabSz="457200">
              <a:lnSpc>
                <a:spcPct val="140000"/>
              </a:lnSpc>
              <a:buSzPct val="100000"/>
              <a:buBlip>
                <a:blip r:embed="rId4"/>
              </a:buBlip>
              <a:defRPr sz="3200">
                <a:solidFill>
                  <a:srgbClr val="046A38"/>
                </a:solidFill>
              </a:defRPr>
            </a:pPr>
            <a:r>
              <a:rPr lang="en-US" altLang="zh-CN" sz="1200" dirty="0">
                <a:solidFill>
                  <a:srgbClr val="046A38"/>
                </a:solidFill>
                <a:latin typeface="OPPOSans-S R" pitchFamily="18" charset="-122"/>
                <a:ea typeface="OPPOSans-S R" pitchFamily="18" charset="-122"/>
                <a:cs typeface="OPPOSans-S R" pitchFamily="18" charset="-122"/>
                <a:sym typeface="OPPOSans M"/>
              </a:rPr>
              <a:t>Ambient IoT devices capability: Indirect mode can be lower than direct mode</a:t>
            </a:r>
          </a:p>
          <a:p>
            <a:pPr marL="540000" lvl="1" indent="-250825">
              <a:lnSpc>
                <a:spcPct val="130000"/>
              </a:lnSpc>
              <a:buSzPts val="1000"/>
              <a:buFont typeface="Wingdings" panose="05000000000000000000" pitchFamily="2" charset="2"/>
              <a:buChar char="v"/>
              <a:tabLst>
                <a:tab pos="228600" algn="l"/>
              </a:tabLst>
            </a:pPr>
            <a:r>
              <a:rPr lang="en-US" altLang="zh-CN" sz="1200" dirty="0">
                <a:solidFill>
                  <a:schemeClr val="accent5"/>
                </a:solidFill>
                <a:latin typeface="OPPOSans-S R" panose="00020600040101010101" pitchFamily="18" charset="-122"/>
                <a:ea typeface="OPPOSans-S R" panose="00020600040101010101" pitchFamily="18" charset="-122"/>
                <a:cs typeface="OPPOSans-S R" panose="00020600040101010101" pitchFamily="18" charset="-122"/>
                <a:sym typeface="OPPOSans M"/>
              </a:rPr>
              <a:t>Device A: Ideal for indirect</a:t>
            </a:r>
          </a:p>
          <a:p>
            <a:pPr marL="540000" lvl="1" indent="-250825">
              <a:lnSpc>
                <a:spcPct val="130000"/>
              </a:lnSpc>
              <a:buSzPts val="1000"/>
              <a:buFont typeface="Wingdings" panose="05000000000000000000" pitchFamily="2" charset="2"/>
              <a:buChar char="v"/>
              <a:tabLst>
                <a:tab pos="228600" algn="l"/>
              </a:tabLst>
            </a:pPr>
            <a:r>
              <a:rPr lang="en-US" altLang="zh-CN" sz="1200" dirty="0">
                <a:solidFill>
                  <a:schemeClr val="accent5"/>
                </a:solidFill>
                <a:latin typeface="OPPOSans-S R" panose="00020600040101010101" pitchFamily="18" charset="-122"/>
                <a:ea typeface="OPPOSans-S R" panose="00020600040101010101" pitchFamily="18" charset="-122"/>
                <a:cs typeface="OPPOSans-S R" panose="00020600040101010101" pitchFamily="18" charset="-122"/>
                <a:sym typeface="OPPOSans M"/>
              </a:rPr>
              <a:t>Device B: Indirect and Direct mode</a:t>
            </a:r>
          </a:p>
          <a:p>
            <a:pPr marL="540000" lvl="1" indent="-250825">
              <a:lnSpc>
                <a:spcPct val="130000"/>
              </a:lnSpc>
              <a:buSzPts val="1000"/>
              <a:buFont typeface="Wingdings" panose="05000000000000000000" pitchFamily="2" charset="2"/>
              <a:buChar char="v"/>
              <a:tabLst>
                <a:tab pos="228600" algn="l"/>
              </a:tabLst>
            </a:pPr>
            <a:r>
              <a:rPr lang="en-US" altLang="zh-CN" sz="1200" dirty="0">
                <a:solidFill>
                  <a:schemeClr val="accent5"/>
                </a:solidFill>
                <a:latin typeface="OPPOSans-S R" panose="00020600040101010101" pitchFamily="18" charset="-122"/>
                <a:ea typeface="OPPOSans-S R" panose="00020600040101010101" pitchFamily="18" charset="-122"/>
                <a:cs typeface="OPPOSans-S R" panose="00020600040101010101" pitchFamily="18" charset="-122"/>
                <a:sym typeface="OPPOSans M"/>
              </a:rPr>
              <a:t>Device C: Indirect and Direct mode</a:t>
            </a:r>
          </a:p>
        </p:txBody>
      </p:sp>
      <p:pic>
        <p:nvPicPr>
          <p:cNvPr id="41" name="图形 10" descr="智能手机">
            <a:extLst>
              <a:ext uri="{FF2B5EF4-FFF2-40B4-BE49-F238E27FC236}">
                <a16:creationId xmlns:a16="http://schemas.microsoft.com/office/drawing/2014/main" id="{B6935676-E7B3-0652-823C-900F9F5108C6}"/>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898388" y="4837827"/>
            <a:ext cx="457200" cy="457200"/>
          </a:xfrm>
          <a:prstGeom prst="rect">
            <a:avLst/>
          </a:prstGeom>
        </p:spPr>
      </p:pic>
      <p:pic>
        <p:nvPicPr>
          <p:cNvPr id="42" name="Picture 2" descr="相机的自由矢量图形">
            <a:extLst>
              <a:ext uri="{FF2B5EF4-FFF2-40B4-BE49-F238E27FC236}">
                <a16:creationId xmlns:a16="http://schemas.microsoft.com/office/drawing/2014/main" id="{5D051898-D601-3C64-85B4-B66C3EF78F63}"/>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flipH="1">
            <a:off x="1825922" y="5530539"/>
            <a:ext cx="619530" cy="3097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D3894E21-6437-4E11-8606-88F1921B0EB6}"/>
              </a:ext>
            </a:extLst>
          </p:cNvPr>
          <p:cNvSpPr txBox="1">
            <a:spLocks/>
          </p:cNvSpPr>
          <p:nvPr/>
        </p:nvSpPr>
        <p:spPr bwMode="auto">
          <a:xfrm>
            <a:off x="0" y="523774"/>
            <a:ext cx="10718800" cy="75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l" rtl="0" eaLnBrk="0" fontAlgn="base" hangingPunct="0">
              <a:lnSpc>
                <a:spcPct val="90000"/>
              </a:lnSpc>
              <a:spcBef>
                <a:spcPct val="0"/>
              </a:spcBef>
              <a:spcAft>
                <a:spcPct val="0"/>
              </a:spcAft>
              <a:defRPr sz="36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defTabSz="457200"/>
            <a:r>
              <a:rPr lang="en-US" altLang="zh-CN" sz="2800" dirty="0">
                <a:latin typeface="Abadi" panose="020B0604020104020204" pitchFamily="34" charset="0"/>
                <a:ea typeface="OPPOSans B" panose="00020600040101010101" pitchFamily="18" charset="-122"/>
                <a:cs typeface="OPPOSans-S-M"/>
                <a:sym typeface="OPPOSans-S-M"/>
              </a:rPr>
              <a:t>Considerations of System Impacts for Direct vs. Indirect Mode</a:t>
            </a:r>
            <a:endParaRPr lang="zh-CN" altLang="en-US" sz="2800" dirty="0">
              <a:latin typeface="Abadi" panose="020B0604020104020204" pitchFamily="34" charset="0"/>
              <a:ea typeface="OPPOSans-S-M"/>
              <a:cs typeface="OPPOSans-S-M"/>
              <a:sym typeface="OPPOSans-S-M"/>
            </a:endParaRPr>
          </a:p>
        </p:txBody>
      </p:sp>
      <p:graphicFrame>
        <p:nvGraphicFramePr>
          <p:cNvPr id="3" name="表格 10">
            <a:extLst>
              <a:ext uri="{FF2B5EF4-FFF2-40B4-BE49-F238E27FC236}">
                <a16:creationId xmlns:a16="http://schemas.microsoft.com/office/drawing/2014/main" id="{226E722A-A114-F92E-A5D1-E9E7F24AEBC6}"/>
              </a:ext>
            </a:extLst>
          </p:cNvPr>
          <p:cNvGraphicFramePr>
            <a:graphicFrameLocks noGrp="1"/>
          </p:cNvGraphicFramePr>
          <p:nvPr>
            <p:extLst>
              <p:ext uri="{D42A27DB-BD31-4B8C-83A1-F6EECF244321}">
                <p14:modId xmlns:p14="http://schemas.microsoft.com/office/powerpoint/2010/main" val="2598088311"/>
              </p:ext>
            </p:extLst>
          </p:nvPr>
        </p:nvGraphicFramePr>
        <p:xfrm>
          <a:off x="137160" y="1544320"/>
          <a:ext cx="11917680" cy="4632429"/>
        </p:xfrm>
        <a:graphic>
          <a:graphicData uri="http://schemas.openxmlformats.org/drawingml/2006/table">
            <a:tbl>
              <a:tblPr firstRow="1" bandRow="1"/>
              <a:tblGrid>
                <a:gridCol w="2708661">
                  <a:extLst>
                    <a:ext uri="{9D8B030D-6E8A-4147-A177-3AD203B41FA5}">
                      <a16:colId xmlns:a16="http://schemas.microsoft.com/office/drawing/2014/main" val="3852124204"/>
                    </a:ext>
                  </a:extLst>
                </a:gridCol>
                <a:gridCol w="4761414">
                  <a:extLst>
                    <a:ext uri="{9D8B030D-6E8A-4147-A177-3AD203B41FA5}">
                      <a16:colId xmlns:a16="http://schemas.microsoft.com/office/drawing/2014/main" val="2259643494"/>
                    </a:ext>
                  </a:extLst>
                </a:gridCol>
                <a:gridCol w="4447605">
                  <a:extLst>
                    <a:ext uri="{9D8B030D-6E8A-4147-A177-3AD203B41FA5}">
                      <a16:colId xmlns:a16="http://schemas.microsoft.com/office/drawing/2014/main" val="1600880415"/>
                    </a:ext>
                  </a:extLst>
                </a:gridCol>
              </a:tblGrid>
              <a:tr h="282394">
                <a:tc gridSpan="3">
                  <a:txBody>
                    <a:bodyPr/>
                    <a:lstStyle/>
                    <a:p>
                      <a:pPr>
                        <a:lnSpc>
                          <a:spcPts val="1600"/>
                        </a:lnSpc>
                      </a:pPr>
                      <a:r>
                        <a:rPr lang="en-US" altLang="zh-CN" sz="1600" dirty="0">
                          <a:solidFill>
                            <a:schemeClr val="bg1"/>
                          </a:solidFill>
                          <a:latin typeface="OPPOSans-S-M" panose="00020600040101010101" pitchFamily="18" charset="-122"/>
                          <a:ea typeface="OPPOSans-S-M" panose="00020600040101010101" pitchFamily="18" charset="-122"/>
                          <a:cs typeface="OPPOSans-S-M" panose="00020600040101010101" pitchFamily="18" charset="-122"/>
                        </a:rPr>
                        <a:t>Direct Mode vs. Indirect Mode</a:t>
                      </a:r>
                      <a:endParaRPr lang="zh-CN" altLang="en-US" sz="1600" dirty="0">
                        <a:solidFill>
                          <a:schemeClr val="bg1"/>
                        </a:solidFill>
                        <a:latin typeface="OPPOSans-S-M" panose="00020600040101010101" pitchFamily="18" charset="-122"/>
                        <a:ea typeface="OPPOSans-S-M" panose="00020600040101010101" pitchFamily="18" charset="-122"/>
                        <a:cs typeface="OPPOSans-S-M" panose="00020600040101010101" pitchFamily="18"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hMerge="1">
                  <a:txBody>
                    <a:bodyPr/>
                    <a:lstStyle/>
                    <a:p>
                      <a:pPr marL="0" marR="0" lvl="0" indent="0" algn="ctr" defTabSz="825500" rtl="0" eaLnBrk="1" fontAlgn="auto" latinLnBrk="0" hangingPunct="1">
                        <a:lnSpc>
                          <a:spcPct val="100000"/>
                        </a:lnSpc>
                        <a:spcBef>
                          <a:spcPts val="0"/>
                        </a:spcBef>
                        <a:spcAft>
                          <a:spcPts val="0"/>
                        </a:spcAft>
                        <a:buClrTx/>
                        <a:buSzTx/>
                        <a:buFontTx/>
                        <a:buNone/>
                        <a:tabLst/>
                        <a:defRPr/>
                      </a:pPr>
                      <a:endParaRPr lang="en-US" altLang="zh-CN" dirty="0">
                        <a:latin typeface="OPPOSans-S-M" panose="00020600040101010101" pitchFamily="18" charset="-122"/>
                        <a:ea typeface="OPPOSans-S-M" panose="00020600040101010101" pitchFamily="18" charset="-122"/>
                        <a:cs typeface="OPPOSans-S-M" panose="00020600040101010101" pitchFamily="18"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hMerge="1">
                  <a:txBody>
                    <a:bodyPr/>
                    <a:lstStyle/>
                    <a:p>
                      <a:pPr marL="0" marR="0" lvl="0" indent="0" algn="ctr" defTabSz="825500" rtl="0" eaLnBrk="1" fontAlgn="auto" latinLnBrk="0" hangingPunct="1">
                        <a:lnSpc>
                          <a:spcPct val="100000"/>
                        </a:lnSpc>
                        <a:spcBef>
                          <a:spcPts val="0"/>
                        </a:spcBef>
                        <a:spcAft>
                          <a:spcPts val="0"/>
                        </a:spcAft>
                        <a:buClrTx/>
                        <a:buSzTx/>
                        <a:buFontTx/>
                        <a:buNone/>
                        <a:tabLst/>
                        <a:defRPr/>
                      </a:pPr>
                      <a:endParaRPr lang="en-US" altLang="zh-CN" dirty="0">
                        <a:latin typeface="OPPOSans-S-M" panose="00020600040101010101" pitchFamily="18" charset="-122"/>
                        <a:ea typeface="OPPOSans-S-M" panose="00020600040101010101" pitchFamily="18" charset="-122"/>
                        <a:cs typeface="OPPOSans-S-M" panose="00020600040101010101" pitchFamily="18"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extLst>
                  <a:ext uri="{0D108BD9-81ED-4DB2-BD59-A6C34878D82A}">
                    <a16:rowId xmlns:a16="http://schemas.microsoft.com/office/drawing/2014/main" val="169433732"/>
                  </a:ext>
                </a:extLst>
              </a:tr>
              <a:tr h="282394">
                <a:tc>
                  <a:txBody>
                    <a:bodyPr/>
                    <a:lstStyle/>
                    <a:p>
                      <a:pPr>
                        <a:lnSpc>
                          <a:spcPts val="1600"/>
                        </a:lnSpc>
                      </a:pPr>
                      <a:endParaRPr lang="zh-CN" altLang="en-US" sz="1600" dirty="0">
                        <a:latin typeface="OPPOSans-S-M" panose="00020600040101010101" pitchFamily="18" charset="-122"/>
                        <a:ea typeface="OPPOSans-S-M" panose="00020600040101010101" pitchFamily="18" charset="-122"/>
                        <a:cs typeface="OPPOSans-S-M" panose="00020600040101010101" pitchFamily="18"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ctr" defTabSz="825500" rtl="0" eaLnBrk="1" fontAlgn="auto" latinLnBrk="0" hangingPunct="1">
                        <a:lnSpc>
                          <a:spcPts val="1600"/>
                        </a:lnSpc>
                        <a:spcBef>
                          <a:spcPts val="0"/>
                        </a:spcBef>
                        <a:spcAft>
                          <a:spcPts val="0"/>
                        </a:spcAft>
                        <a:buClrTx/>
                        <a:buSzTx/>
                        <a:buFontTx/>
                        <a:buNone/>
                        <a:tabLst/>
                        <a:defRPr/>
                      </a:pPr>
                      <a:r>
                        <a:rPr lang="en-US" altLang="zh-CN" sz="1600" dirty="0">
                          <a:solidFill>
                            <a:schemeClr val="accent3">
                              <a:lumMod val="50000"/>
                            </a:schemeClr>
                          </a:solidFill>
                          <a:latin typeface="OPPOSans-S-M" panose="00020600040101010101" pitchFamily="18" charset="-122"/>
                          <a:ea typeface="OPPOSans-S-M" panose="00020600040101010101" pitchFamily="18" charset="-122"/>
                          <a:cs typeface="OPPOSans-S-M" panose="00020600040101010101" pitchFamily="18" charset="-122"/>
                        </a:rPr>
                        <a:t>Direct Mode</a:t>
                      </a: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ctr" defTabSz="825500" rtl="0" eaLnBrk="1" fontAlgn="auto" latinLnBrk="0" hangingPunct="1">
                        <a:lnSpc>
                          <a:spcPts val="1600"/>
                        </a:lnSpc>
                        <a:spcBef>
                          <a:spcPts val="0"/>
                        </a:spcBef>
                        <a:spcAft>
                          <a:spcPts val="0"/>
                        </a:spcAft>
                        <a:buClrTx/>
                        <a:buSzTx/>
                        <a:buFontTx/>
                        <a:buNone/>
                        <a:tabLst/>
                        <a:defRPr/>
                      </a:pPr>
                      <a:r>
                        <a:rPr lang="en-US" altLang="zh-CN" sz="1600" dirty="0">
                          <a:solidFill>
                            <a:schemeClr val="accent3">
                              <a:lumMod val="50000"/>
                            </a:schemeClr>
                          </a:solidFill>
                          <a:latin typeface="OPPOSans-S-M" panose="00020600040101010101" pitchFamily="18" charset="-122"/>
                          <a:ea typeface="OPPOSans-S-M" panose="00020600040101010101" pitchFamily="18" charset="-122"/>
                          <a:cs typeface="OPPOSans-S-M" panose="00020600040101010101" pitchFamily="18" charset="-122"/>
                        </a:rPr>
                        <a:t>Indirect Mode</a:t>
                      </a: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4047580296"/>
                  </a:ext>
                </a:extLst>
              </a:tr>
              <a:tr h="1111612">
                <a:tc>
                  <a:txBody>
                    <a:bodyPr/>
                    <a:lstStyle/>
                    <a:p>
                      <a:pPr marL="0" marR="0" indent="0" algn="ctr" defTabSz="914400" rtl="0" eaLnBrk="1" latinLnBrk="0" hangingPunct="0">
                        <a:lnSpc>
                          <a:spcPts val="1600"/>
                        </a:lnSpc>
                        <a:spcBef>
                          <a:spcPts val="0"/>
                        </a:spcBef>
                        <a:spcAft>
                          <a:spcPts val="0"/>
                        </a:spcAft>
                        <a:buClrTx/>
                        <a:buSzPct val="100000"/>
                        <a:buFontTx/>
                        <a:buNone/>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Device Categories and Capabilities Supported</a:t>
                      </a:r>
                      <a:endParaRPr lang="zh-CN" altLang="en-US"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indent="-457200" algn="l" defTabSz="914400" rtl="0" eaLnBrk="1"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Device B;</a:t>
                      </a:r>
                    </a:p>
                    <a:p>
                      <a:pPr marL="457200" marR="0" indent="-457200" algn="l" defTabSz="914400" rtl="0" eaLnBrk="1"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Device C;</a:t>
                      </a:r>
                      <a:endParaRPr lang="zh-CN" altLang="en-US"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Device A (ideal for indirect mode)</a:t>
                      </a:r>
                    </a:p>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Device B;</a:t>
                      </a:r>
                    </a:p>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Device C;</a:t>
                      </a:r>
                    </a:p>
                    <a:p>
                      <a:pPr marL="0" marR="0" lvl="0" indent="0" algn="l" defTabSz="914400" rtl="0" eaLnBrk="1" fontAlgn="auto" latinLnBrk="0" hangingPunct="0">
                        <a:lnSpc>
                          <a:spcPts val="1600"/>
                        </a:lnSpc>
                        <a:spcBef>
                          <a:spcPts val="0"/>
                        </a:spcBef>
                        <a:spcAft>
                          <a:spcPts val="0"/>
                        </a:spcAft>
                        <a:buClrTx/>
                        <a:buSzPct val="100000"/>
                        <a:buFontTx/>
                        <a:buNone/>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UE is involved, device capabilities, cost and power consumption can be reduced further.</a:t>
                      </a: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25015"/>
                  </a:ext>
                </a:extLst>
              </a:tr>
              <a:tr h="1330960">
                <a:tc>
                  <a:txBody>
                    <a:bodyPr/>
                    <a:lstStyle/>
                    <a:p>
                      <a:pPr marL="0" marR="0" indent="0" algn="ctr" defTabSz="914400" rtl="0" eaLnBrk="1" latinLnBrk="0" hangingPunct="0">
                        <a:lnSpc>
                          <a:spcPts val="1600"/>
                        </a:lnSpc>
                        <a:spcBef>
                          <a:spcPts val="0"/>
                        </a:spcBef>
                        <a:spcAft>
                          <a:spcPts val="0"/>
                        </a:spcAft>
                        <a:buClrTx/>
                        <a:buSzPct val="100000"/>
                        <a:buFontTx/>
                        <a:buNone/>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5G network impacts</a:t>
                      </a:r>
                      <a:r>
                        <a:rPr lang="zh-CN" altLang="en-US"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 </a:t>
                      </a: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&amp; </a:t>
                      </a:r>
                    </a:p>
                    <a:p>
                      <a:pPr marL="0" marR="0" indent="0" algn="ctr" defTabSz="914400" rtl="0" eaLnBrk="1" latinLnBrk="0" hangingPunct="0">
                        <a:lnSpc>
                          <a:spcPts val="1600"/>
                        </a:lnSpc>
                        <a:spcBef>
                          <a:spcPts val="0"/>
                        </a:spcBef>
                        <a:spcAft>
                          <a:spcPts val="0"/>
                        </a:spcAft>
                        <a:buClrTx/>
                        <a:buSzPct val="100000"/>
                        <a:buFontTx/>
                        <a:buNone/>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Operator role</a:t>
                      </a: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indent="-457200" algn="l" defTabSz="914400" rtl="0" eaLnBrk="1"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More impacts than indirect mode</a:t>
                      </a:r>
                      <a:endParaRPr lang="zh-CN" altLang="en-US"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endParaRPr>
                    </a:p>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New interface between </a:t>
                      </a:r>
                      <a:r>
                        <a:rPr lang="en-US" altLang="zh-CN" sz="1200" b="0" i="0" u="none" strike="noStrike" cap="none" spc="0" baseline="0" dirty="0" err="1">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gNB</a:t>
                      </a: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 to the device</a:t>
                      </a:r>
                    </a:p>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Operator is aware of and can control  devices.</a:t>
                      </a: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Less impact to 5G network: UE is present between devices and </a:t>
                      </a:r>
                      <a:r>
                        <a:rPr lang="en-US" altLang="zh-CN" sz="1200" b="0" i="0" u="none" strike="noStrike" cap="none" spc="0" baseline="0" dirty="0" err="1">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gNB</a:t>
                      </a: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 then the existing 5G network can be reused as much as possible.</a:t>
                      </a:r>
                    </a:p>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Existing Uu interface with minimal impact is expected.</a:t>
                      </a:r>
                    </a:p>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New interface between the UE and the device</a:t>
                      </a:r>
                    </a:p>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Operator is aware of and can control  devices.</a:t>
                      </a: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3737733"/>
                  </a:ext>
                </a:extLst>
              </a:tr>
              <a:tr h="516918">
                <a:tc>
                  <a:txBody>
                    <a:bodyPr/>
                    <a:lstStyle/>
                    <a:p>
                      <a:pPr marL="0" marR="0" indent="0" algn="ctr" defTabSz="914400" rtl="0" eaLnBrk="1" latinLnBrk="0" hangingPunct="0">
                        <a:lnSpc>
                          <a:spcPts val="1600"/>
                        </a:lnSpc>
                        <a:spcBef>
                          <a:spcPts val="0"/>
                        </a:spcBef>
                        <a:spcAft>
                          <a:spcPts val="0"/>
                        </a:spcAft>
                        <a:buClrTx/>
                        <a:buSzPct val="100000"/>
                        <a:buFontTx/>
                        <a:buNone/>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Coverage</a:t>
                      </a:r>
                      <a:endParaRPr lang="zh-CN" altLang="en-US"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Few 10 meters indoor; up to 200 meters outdoor</a:t>
                      </a: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lvl="0" indent="-457200" algn="l" defTabSz="914400" rtl="0" eaLnBrk="1" fontAlgn="auto"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Few 100 meters or kilo meters by reusing existing infrastructure	</a:t>
                      </a: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1503943"/>
                  </a:ext>
                </a:extLst>
              </a:tr>
              <a:tr h="516918">
                <a:tc>
                  <a:txBody>
                    <a:bodyPr/>
                    <a:lstStyle/>
                    <a:p>
                      <a:pPr marL="0" marR="0" indent="0" algn="ctr" defTabSz="914400" rtl="0" eaLnBrk="1" latinLnBrk="0" hangingPunct="0">
                        <a:lnSpc>
                          <a:spcPts val="1600"/>
                        </a:lnSpc>
                        <a:spcBef>
                          <a:spcPts val="0"/>
                        </a:spcBef>
                        <a:spcAft>
                          <a:spcPts val="0"/>
                        </a:spcAft>
                        <a:buClrTx/>
                        <a:buSzPct val="100000"/>
                        <a:buFontTx/>
                        <a:buNone/>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ID management of device</a:t>
                      </a:r>
                      <a:endParaRPr lang="zh-CN" altLang="en-US"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indent="-457200" algn="l" defTabSz="914400" rtl="0" eaLnBrk="1"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managed by operators with or without 3</a:t>
                      </a:r>
                      <a:r>
                        <a:rPr lang="en-US" altLang="zh-CN" sz="1200" b="0" i="0" u="none" strike="noStrike" cap="none" spc="0" baseline="3000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rd</a:t>
                      </a: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 party assistance.</a:t>
                      </a: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indent="-457200" algn="l" defTabSz="914400" rtl="0" eaLnBrk="1"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managed by operators with or without 3rd party assistance.</a:t>
                      </a: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906825"/>
                  </a:ext>
                </a:extLst>
              </a:tr>
              <a:tr h="591233">
                <a:tc>
                  <a:txBody>
                    <a:bodyPr/>
                    <a:lstStyle/>
                    <a:p>
                      <a:pPr marL="0" marR="0" indent="0" algn="ctr" defTabSz="914400" rtl="0" eaLnBrk="1" latinLnBrk="0" hangingPunct="0">
                        <a:lnSpc>
                          <a:spcPts val="1600"/>
                        </a:lnSpc>
                        <a:spcBef>
                          <a:spcPts val="0"/>
                        </a:spcBef>
                        <a:spcAft>
                          <a:spcPts val="0"/>
                        </a:spcAft>
                        <a:buClrTx/>
                        <a:buSzPct val="100000"/>
                        <a:buFontTx/>
                        <a:buNone/>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Authentication and Verification of Device</a:t>
                      </a:r>
                      <a:endParaRPr lang="zh-CN" altLang="en-US"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indent="-457200" algn="l" defTabSz="914400" rtl="0" eaLnBrk="1"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rPr>
                        <a:t>5G network perform the authentication and verification of device</a:t>
                      </a:r>
                      <a:endParaRPr lang="zh-CN" altLang="en-US"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OPPOSans M"/>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marR="0" indent="-457200" algn="l" defTabSz="914400" rtl="0" eaLnBrk="1" latinLnBrk="0" hangingPunct="0">
                        <a:lnSpc>
                          <a:spcPts val="1600"/>
                        </a:lnSpc>
                        <a:spcBef>
                          <a:spcPts val="0"/>
                        </a:spcBef>
                        <a:spcAft>
                          <a:spcPts val="0"/>
                        </a:spcAft>
                        <a:buClrTx/>
                        <a:buSzPct val="100000"/>
                        <a:buFontTx/>
                        <a:buBlip>
                          <a:blip r:embed="rId2"/>
                        </a:buBlip>
                        <a:tabLst/>
                        <a:defRPr sz="3200">
                          <a:solidFill>
                            <a:srgbClr val="046A38"/>
                          </a:solidFill>
                        </a:defRPr>
                      </a:pPr>
                      <a:r>
                        <a:rPr lang="en-US" altLang="zh-CN"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Authorized UE can perform the device verification</a:t>
                      </a:r>
                      <a:r>
                        <a:rPr lang="zh-CN" altLang="en-US" sz="1200" b="0" i="0" u="none" strike="noStrike" cap="none" spc="0" baseline="0" dirty="0">
                          <a:ln>
                            <a:noFill/>
                          </a:ln>
                          <a:solidFill>
                            <a:srgbClr val="046A38"/>
                          </a:solidFill>
                          <a:uFillTx/>
                          <a:latin typeface="OPPOSans-S-M" panose="00020600040101010101" pitchFamily="18" charset="-122"/>
                          <a:ea typeface="OPPOSans-S-M" panose="00020600040101010101" pitchFamily="18" charset="-122"/>
                          <a:cs typeface="OPPOSans-S-M" panose="00020600040101010101" pitchFamily="18" charset="-122"/>
                          <a:sym typeface="Helvetica Neue Light"/>
                        </a:rPr>
                        <a:t>	</a:t>
                      </a: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706982"/>
                  </a:ext>
                </a:extLst>
              </a:tr>
            </a:tbl>
          </a:graphicData>
        </a:graphic>
      </p:graphicFrame>
    </p:spTree>
    <p:extLst>
      <p:ext uri="{BB962C8B-B14F-4D97-AF65-F5344CB8AC3E}">
        <p14:creationId xmlns:p14="http://schemas.microsoft.com/office/powerpoint/2010/main" val="59894667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light&#10;&#10;Description automatically generated">
            <a:extLst>
              <a:ext uri="{FF2B5EF4-FFF2-40B4-BE49-F238E27FC236}">
                <a16:creationId xmlns:a16="http://schemas.microsoft.com/office/drawing/2014/main" id="{FD9235FC-AAFA-C4EA-7482-8FA6FA20D50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94552" y="1344059"/>
            <a:ext cx="5661765" cy="5163306"/>
          </a:xfrm>
          <a:prstGeom prst="rect">
            <a:avLst/>
          </a:prstGeom>
        </p:spPr>
      </p:pic>
      <p:sp>
        <p:nvSpPr>
          <p:cNvPr id="5" name="Title 1">
            <a:extLst>
              <a:ext uri="{FF2B5EF4-FFF2-40B4-BE49-F238E27FC236}">
                <a16:creationId xmlns:a16="http://schemas.microsoft.com/office/drawing/2014/main" id="{57FF70E6-F952-3F36-1372-E398F2A36DC7}"/>
              </a:ext>
            </a:extLst>
          </p:cNvPr>
          <p:cNvSpPr>
            <a:spLocks noGrp="1"/>
          </p:cNvSpPr>
          <p:nvPr>
            <p:ph type="title"/>
          </p:nvPr>
        </p:nvSpPr>
        <p:spPr>
          <a:xfrm>
            <a:off x="111760" y="555339"/>
            <a:ext cx="11248168" cy="788720"/>
          </a:xfrm>
        </p:spPr>
        <p:txBody>
          <a:bodyPr>
            <a:normAutofit/>
          </a:bodyPr>
          <a:lstStyle/>
          <a:p>
            <a:pPr algn="l"/>
            <a:r>
              <a:rPr lang="en-US" b="1" dirty="0">
                <a:latin typeface="Abadi" panose="020B0604020104020204" pitchFamily="34" charset="0"/>
              </a:rPr>
              <a:t>Opportunities for 5G Operators for Supporting Ambient IoT Services</a:t>
            </a:r>
          </a:p>
        </p:txBody>
      </p:sp>
      <p:pic>
        <p:nvPicPr>
          <p:cNvPr id="6" name="Picture 5" descr="Logo, icon&#10;&#10;Description automatically generated">
            <a:extLst>
              <a:ext uri="{FF2B5EF4-FFF2-40B4-BE49-F238E27FC236}">
                <a16:creationId xmlns:a16="http://schemas.microsoft.com/office/drawing/2014/main" id="{DD6AF869-C4C1-F24D-9B83-692C64CECEE8}"/>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292303" y="2643791"/>
            <a:ext cx="3607394" cy="2026771"/>
          </a:xfrm>
          <a:prstGeom prst="rect">
            <a:avLst/>
          </a:prstGeom>
        </p:spPr>
      </p:pic>
      <p:sp>
        <p:nvSpPr>
          <p:cNvPr id="7" name="TextBox 6">
            <a:extLst>
              <a:ext uri="{FF2B5EF4-FFF2-40B4-BE49-F238E27FC236}">
                <a16:creationId xmlns:a16="http://schemas.microsoft.com/office/drawing/2014/main" id="{FCD2AC91-5C50-AC7C-E850-8BA357291C9F}"/>
              </a:ext>
            </a:extLst>
          </p:cNvPr>
          <p:cNvSpPr txBox="1"/>
          <p:nvPr/>
        </p:nvSpPr>
        <p:spPr>
          <a:xfrm>
            <a:off x="407143" y="1792788"/>
            <a:ext cx="4040869" cy="1395254"/>
          </a:xfrm>
          <a:prstGeom prst="rect">
            <a:avLst/>
          </a:prstGeom>
          <a:solidFill>
            <a:srgbClr val="FFFF00">
              <a:alpha val="20000"/>
            </a:srgbClr>
          </a:solidFill>
          <a:ln w="12700" cap="flat">
            <a:noFill/>
            <a:miter lim="400000"/>
          </a:ln>
          <a:effectLst>
            <a:glow rad="228600">
              <a:srgbClr val="CCFF99">
                <a:alpha val="40000"/>
              </a:srgb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Deliver ubiquitous ambient IoT service coverage: </a:t>
            </a:r>
            <a:r>
              <a:rPr lang="en-US" altLang="zh-CN" sz="1400" dirty="0">
                <a:solidFill>
                  <a:schemeClr val="tx1">
                    <a:lumMod val="95000"/>
                    <a:lumOff val="5000"/>
                  </a:schemeClr>
                </a:solidFill>
                <a:latin typeface="Comic Sans MS" panose="030F0702030302020204" pitchFamily="66" charset="0"/>
                <a:ea typeface="OPPOSans-S R" panose="00020600040101010101" pitchFamily="18" charset="-122"/>
                <a:cs typeface="OPPOSans-S R" panose="00020600040101010101" pitchFamily="18" charset="-122"/>
              </a:rPr>
              <a:t>With the widespread coverage of the 5G infrastructure, 5G operators can offer complete end-to-end network solutions to interconnect the Ambient IoT customers to the backend application server. </a:t>
            </a:r>
            <a:endPar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endParaRPr>
          </a:p>
        </p:txBody>
      </p:sp>
      <p:sp>
        <p:nvSpPr>
          <p:cNvPr id="8" name="TextBox 7">
            <a:extLst>
              <a:ext uri="{FF2B5EF4-FFF2-40B4-BE49-F238E27FC236}">
                <a16:creationId xmlns:a16="http://schemas.microsoft.com/office/drawing/2014/main" id="{F94406CF-DF77-DB38-FB5F-BFC67C77B8A2}"/>
              </a:ext>
            </a:extLst>
          </p:cNvPr>
          <p:cNvSpPr txBox="1"/>
          <p:nvPr/>
        </p:nvSpPr>
        <p:spPr>
          <a:xfrm>
            <a:off x="407143" y="4008482"/>
            <a:ext cx="4040869" cy="1826141"/>
          </a:xfrm>
          <a:prstGeom prst="rect">
            <a:avLst/>
          </a:prstGeom>
          <a:solidFill>
            <a:srgbClr val="FFFF00">
              <a:alpha val="20000"/>
            </a:srgbClr>
          </a:solidFill>
          <a:ln w="12700" cap="flat">
            <a:noFill/>
            <a:miter lim="400000"/>
          </a:ln>
          <a:effectLst>
            <a:glow rad="228600">
              <a:srgbClr val="CCFF99">
                <a:alpha val="40000"/>
              </a:srgb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lang="en-US" sz="1400" b="1" dirty="0">
                <a:solidFill>
                  <a:srgbClr val="000000"/>
                </a:solidFill>
                <a:latin typeface="Comic Sans MS" panose="030F0702030302020204" pitchFamily="66" charset="0"/>
                <a:ea typeface="Helvetica Neue"/>
                <a:cs typeface="Cavolini" panose="03000502040302020204" pitchFamily="66" charset="0"/>
                <a:sym typeface="Helvetica Neue"/>
              </a:rPr>
              <a:t>Increased revenue</a:t>
            </a:r>
            <a:r>
              <a:rPr kumimoji="0" lang="en-US" sz="1400" b="1"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 </a:t>
            </a:r>
            <a:r>
              <a:rPr lang="en-US" sz="1400" dirty="0">
                <a:solidFill>
                  <a:schemeClr val="tx1">
                    <a:lumMod val="95000"/>
                    <a:lumOff val="5000"/>
                  </a:schemeClr>
                </a:solidFill>
                <a:latin typeface="Comic Sans MS" panose="030F0702030302020204" pitchFamily="66" charset="0"/>
                <a:ea typeface="OPPOSans-S R" panose="00020600040101010101" pitchFamily="18" charset="-122"/>
                <a:cs typeface="Cavolini" panose="03000502040302020204" pitchFamily="66" charset="0"/>
                <a:sym typeface="Helvetica Neue"/>
              </a:rPr>
              <a:t>The market capital investments for Ambient IoT services could be</a:t>
            </a:r>
            <a:r>
              <a:rPr lang="en-US" altLang="zh-CN" sz="1400" dirty="0">
                <a:solidFill>
                  <a:schemeClr val="tx1">
                    <a:lumMod val="95000"/>
                    <a:lumOff val="5000"/>
                  </a:schemeClr>
                </a:solidFill>
                <a:latin typeface="Comic Sans MS" panose="030F0702030302020204" pitchFamily="66" charset="0"/>
                <a:ea typeface="OPPOSans-S R" panose="00020600040101010101" pitchFamily="18" charset="-122"/>
                <a:cs typeface="OPPOSans-S R" panose="00020600040101010101" pitchFamily="18" charset="-122"/>
              </a:rPr>
              <a:t> quite significant and should not be ignored.  By supporting Ambient IoT services, 5G operators can generate additional revenue streams beyond traditional voice and data services.  This can help to diversify the revenue base with new revenue opportunity.  </a:t>
            </a:r>
            <a:endPar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endParaRPr>
          </a:p>
        </p:txBody>
      </p:sp>
      <p:sp>
        <p:nvSpPr>
          <p:cNvPr id="9" name="TextBox 8">
            <a:extLst>
              <a:ext uri="{FF2B5EF4-FFF2-40B4-BE49-F238E27FC236}">
                <a16:creationId xmlns:a16="http://schemas.microsoft.com/office/drawing/2014/main" id="{0E8691D4-407D-293C-AB5F-FE75C671C3FB}"/>
              </a:ext>
            </a:extLst>
          </p:cNvPr>
          <p:cNvSpPr txBox="1"/>
          <p:nvPr/>
        </p:nvSpPr>
        <p:spPr>
          <a:xfrm>
            <a:off x="7899695" y="1711647"/>
            <a:ext cx="4040869" cy="1610697"/>
          </a:xfrm>
          <a:prstGeom prst="rect">
            <a:avLst/>
          </a:prstGeom>
          <a:solidFill>
            <a:srgbClr val="FFFF00">
              <a:alpha val="20000"/>
            </a:srgbClr>
          </a:solidFill>
          <a:ln w="12700" cap="flat">
            <a:noFill/>
            <a:miter lim="400000"/>
          </a:ln>
          <a:effectLst>
            <a:glow rad="228600">
              <a:srgbClr val="CCFF99">
                <a:alpha val="40000"/>
              </a:srgb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lang="en-US" sz="1400" b="1" dirty="0">
                <a:solidFill>
                  <a:srgbClr val="000000"/>
                </a:solidFill>
                <a:latin typeface="Comic Sans MS" panose="030F0702030302020204" pitchFamily="66" charset="0"/>
                <a:ea typeface="Helvetica Neue"/>
                <a:cs typeface="Cavolini" panose="03000502040302020204" pitchFamily="66" charset="0"/>
                <a:sym typeface="Helvetica Neue"/>
              </a:rPr>
              <a:t>Partnership opportunities</a:t>
            </a:r>
            <a:r>
              <a:rPr kumimoji="0" lang="en-US" sz="1400" b="1"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 </a:t>
            </a:r>
            <a:r>
              <a:rPr lang="en-US" sz="1400" dirty="0">
                <a:solidFill>
                  <a:schemeClr val="tx1">
                    <a:lumMod val="95000"/>
                    <a:lumOff val="5000"/>
                  </a:schemeClr>
                </a:solidFill>
                <a:latin typeface="Comic Sans MS" panose="030F0702030302020204" pitchFamily="66" charset="0"/>
                <a:ea typeface="OPPOSans-S R" panose="00020600040101010101" pitchFamily="18" charset="-122"/>
                <a:cs typeface="Cavolini" panose="03000502040302020204" pitchFamily="66" charset="0"/>
                <a:sym typeface="Helvetica Neue"/>
              </a:rPr>
              <a:t>O</a:t>
            </a:r>
            <a:r>
              <a:rPr lang="en-US" altLang="zh-CN" sz="1400" dirty="0">
                <a:solidFill>
                  <a:schemeClr val="tx1">
                    <a:lumMod val="95000"/>
                    <a:lumOff val="5000"/>
                  </a:schemeClr>
                </a:solidFill>
                <a:latin typeface="Comic Sans MS" panose="030F0702030302020204" pitchFamily="66" charset="0"/>
                <a:ea typeface="OPPOSans-S R" panose="00020600040101010101" pitchFamily="18" charset="-122"/>
                <a:cs typeface="OPPOSans-S R" panose="00020600040101010101" pitchFamily="18" charset="-122"/>
              </a:rPr>
              <a:t>ffering the support for Ambient IoT services can open up opportunities for 5G operators to form partnerships with companies that specialize in IoT technology.  This does not just benefit the environment but also creates opportunities for new revenue streams. </a:t>
            </a:r>
            <a:endPar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endParaRPr>
          </a:p>
        </p:txBody>
      </p:sp>
      <p:sp>
        <p:nvSpPr>
          <p:cNvPr id="10" name="TextBox 9">
            <a:extLst>
              <a:ext uri="{FF2B5EF4-FFF2-40B4-BE49-F238E27FC236}">
                <a16:creationId xmlns:a16="http://schemas.microsoft.com/office/drawing/2014/main" id="{40D44CBF-10D3-89EA-326F-6AA9CA9B062E}"/>
              </a:ext>
            </a:extLst>
          </p:cNvPr>
          <p:cNvSpPr txBox="1"/>
          <p:nvPr/>
        </p:nvSpPr>
        <p:spPr>
          <a:xfrm>
            <a:off x="7899696" y="4185376"/>
            <a:ext cx="4040869" cy="1395254"/>
          </a:xfrm>
          <a:prstGeom prst="rect">
            <a:avLst/>
          </a:prstGeom>
          <a:solidFill>
            <a:srgbClr val="FFFF00">
              <a:alpha val="20000"/>
            </a:srgbClr>
          </a:solidFill>
          <a:ln w="12700" cap="flat">
            <a:noFill/>
            <a:miter lim="400000"/>
          </a:ln>
          <a:effectLst>
            <a:glow rad="228600">
              <a:srgbClr val="CCFF99">
                <a:alpha val="40000"/>
              </a:srgb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lang="en-US" sz="1400" b="1" dirty="0">
                <a:solidFill>
                  <a:srgbClr val="000000"/>
                </a:solidFill>
                <a:latin typeface="Comic Sans MS" panose="030F0702030302020204" pitchFamily="66" charset="0"/>
                <a:ea typeface="Helvetica Neue"/>
                <a:cs typeface="Cavolini" panose="03000502040302020204" pitchFamily="66" charset="0"/>
                <a:sym typeface="Helvetica Neue"/>
              </a:rPr>
              <a:t>Differentiation from competitors</a:t>
            </a:r>
            <a:r>
              <a:rPr kumimoji="0" lang="en-US" sz="1400" b="1"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rPr>
              <a:t>: </a:t>
            </a:r>
            <a:r>
              <a:rPr kumimoji="0" lang="en-US" sz="1400" i="0" u="none" strike="noStrike" cap="none" spc="0" normalizeH="0" baseline="0" dirty="0">
                <a:ln>
                  <a:noFill/>
                </a:ln>
                <a:solidFill>
                  <a:schemeClr val="tx1">
                    <a:lumMod val="95000"/>
                    <a:lumOff val="5000"/>
                  </a:schemeClr>
                </a:solidFill>
                <a:effectLst/>
                <a:uFillTx/>
                <a:latin typeface="Comic Sans MS" panose="030F0702030302020204" pitchFamily="66" charset="0"/>
                <a:ea typeface="OPPOSans-S R" panose="00020600040101010101" pitchFamily="18" charset="-122"/>
                <a:cs typeface="Cavolini" panose="03000502040302020204" pitchFamily="66" charset="0"/>
                <a:sym typeface="Helvetica Neue"/>
              </a:rPr>
              <a:t>By </a:t>
            </a:r>
            <a:r>
              <a:rPr lang="en-US" altLang="zh-CN" sz="1400" dirty="0">
                <a:solidFill>
                  <a:schemeClr val="tx1">
                    <a:lumMod val="95000"/>
                    <a:lumOff val="5000"/>
                  </a:schemeClr>
                </a:solidFill>
                <a:latin typeface="Comic Sans MS" panose="030F0702030302020204" pitchFamily="66" charset="0"/>
                <a:ea typeface="OPPOSans-S R" panose="00020600040101010101" pitchFamily="18" charset="-122"/>
                <a:cs typeface="OPPOSans-S R" panose="00020600040101010101" pitchFamily="18" charset="-122"/>
              </a:rPr>
              <a:t>offering the support for Ambient IoT services, 5G operators provide value-added services to new breed of customers and can differentiate themselves from their competitors with new classes of services. </a:t>
            </a:r>
            <a:endParaRPr kumimoji="0" lang="en-US" sz="1400" i="0" u="none" strike="noStrike" cap="none" spc="0" normalizeH="0" baseline="0" dirty="0">
              <a:ln>
                <a:noFill/>
              </a:ln>
              <a:solidFill>
                <a:srgbClr val="000000"/>
              </a:solidFill>
              <a:effectLst/>
              <a:uFillTx/>
              <a:latin typeface="Comic Sans MS" panose="030F0702030302020204" pitchFamily="66" charset="0"/>
              <a:ea typeface="Helvetica Neue"/>
              <a:cs typeface="Cavolini" panose="03000502040302020204" pitchFamily="66" charset="0"/>
              <a:sym typeface="Helvetica Neue"/>
            </a:endParaRPr>
          </a:p>
        </p:txBody>
      </p:sp>
    </p:spTree>
    <p:extLst>
      <p:ext uri="{BB962C8B-B14F-4D97-AF65-F5344CB8AC3E}">
        <p14:creationId xmlns:p14="http://schemas.microsoft.com/office/powerpoint/2010/main" val="1398688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A5163-4819-AC14-4BE1-AD3D2F4FAB7C}"/>
              </a:ext>
            </a:extLst>
          </p:cNvPr>
          <p:cNvSpPr>
            <a:spLocks noGrp="1"/>
          </p:cNvSpPr>
          <p:nvPr>
            <p:ph type="title"/>
          </p:nvPr>
        </p:nvSpPr>
        <p:spPr>
          <a:xfrm>
            <a:off x="0" y="538202"/>
            <a:ext cx="11420888" cy="847525"/>
          </a:xfrm>
        </p:spPr>
        <p:txBody>
          <a:bodyPr/>
          <a:lstStyle/>
          <a:p>
            <a:pPr algn="l"/>
            <a:r>
              <a:rPr lang="en-US" b="1" dirty="0">
                <a:latin typeface="Abadi" panose="020B0604020104020204" pitchFamily="34" charset="0"/>
              </a:rPr>
              <a:t>Mobile Operators Charging Considerations for </a:t>
            </a:r>
            <a:r>
              <a:rPr lang="en-US" b="1" dirty="0" err="1">
                <a:latin typeface="Abadi" panose="020B0604020104020204" pitchFamily="34" charset="0"/>
              </a:rPr>
              <a:t>AIoT</a:t>
            </a:r>
            <a:r>
              <a:rPr lang="en-US" b="1" dirty="0">
                <a:latin typeface="Abadi" panose="020B0604020104020204" pitchFamily="34" charset="0"/>
              </a:rPr>
              <a:t>-As-A-Services </a:t>
            </a:r>
          </a:p>
        </p:txBody>
      </p:sp>
      <p:sp>
        <p:nvSpPr>
          <p:cNvPr id="50" name="TextBox 49">
            <a:extLst>
              <a:ext uri="{FF2B5EF4-FFF2-40B4-BE49-F238E27FC236}">
                <a16:creationId xmlns:a16="http://schemas.microsoft.com/office/drawing/2014/main" id="{C3FAD07D-0B7A-B20F-46B6-43610D5D791B}"/>
              </a:ext>
            </a:extLst>
          </p:cNvPr>
          <p:cNvSpPr txBox="1"/>
          <p:nvPr/>
        </p:nvSpPr>
        <p:spPr>
          <a:xfrm>
            <a:off x="5642387" y="1385727"/>
            <a:ext cx="6268390" cy="49445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342900" marR="0" indent="-342900" defTabSz="825500" rtl="0" fontAlgn="auto" latinLnBrk="0" hangingPunct="0">
              <a:lnSpc>
                <a:spcPct val="100000"/>
              </a:lnSpc>
              <a:spcBef>
                <a:spcPts val="0"/>
              </a:spcBef>
              <a:spcAft>
                <a:spcPts val="0"/>
              </a:spcAft>
              <a:buClrTx/>
              <a:buSzTx/>
              <a:buFontTx/>
              <a:buAutoNum type="arabicPeriod"/>
              <a:tabLst/>
            </a:pPr>
            <a:r>
              <a:rPr kumimoji="0" lang="en-US" sz="1200" b="1" i="0" u="none" strike="noStrike" cap="none" spc="0" normalizeH="0" baseline="0" dirty="0">
                <a:ln>
                  <a:noFill/>
                </a:ln>
                <a:solidFill>
                  <a:srgbClr val="000000"/>
                </a:solidFill>
                <a:effectLst/>
                <a:uFillTx/>
                <a:latin typeface="Helvetica Neue"/>
                <a:ea typeface="Helvetica Neue"/>
                <a:cs typeface="Helvetica Neue"/>
                <a:sym typeface="Helvetica Neue"/>
              </a:rPr>
              <a:t>Charging for device connectivity:  </a:t>
            </a:r>
            <a:r>
              <a:rPr kumimoji="0" lang="en-US" sz="1200" i="0" u="none" strike="noStrike" cap="none" spc="0" normalizeH="0" baseline="0" dirty="0">
                <a:ln>
                  <a:noFill/>
                </a:ln>
                <a:solidFill>
                  <a:srgbClr val="000000"/>
                </a:solidFill>
                <a:effectLst/>
                <a:uFillTx/>
                <a:latin typeface="Helvetica Neue"/>
                <a:ea typeface="Helvetica Neue"/>
                <a:cs typeface="Helvetica Neue"/>
                <a:sym typeface="Helvetica Neue"/>
              </a:rPr>
              <a:t>5G operators can charge a fee for supporting the number of Ambient IoT devices for its customer to their network.  This could be one-time fee or recurring fee depending on the operators’ pricing model. </a:t>
            </a:r>
          </a:p>
          <a:p>
            <a:pPr marL="342900" indent="-342900" defTabSz="825500" hangingPunct="0">
              <a:spcBef>
                <a:spcPts val="600"/>
              </a:spcBef>
              <a:buFontTx/>
              <a:buAutoNum type="arabicPeriod"/>
            </a:pPr>
            <a:r>
              <a:rPr kumimoji="0" lang="en-US" sz="1200" b="1" i="0" u="none" strike="noStrike" cap="none" spc="0" normalizeH="0" baseline="0" dirty="0">
                <a:ln>
                  <a:noFill/>
                </a:ln>
                <a:solidFill>
                  <a:srgbClr val="000000"/>
                </a:solidFill>
                <a:effectLst/>
                <a:uFillTx/>
                <a:latin typeface="Helvetica Neue"/>
                <a:ea typeface="Helvetica Neue"/>
                <a:cs typeface="Helvetica Neue"/>
                <a:sym typeface="Helvetica Neue"/>
              </a:rPr>
              <a:t>Charging for data usage:  </a:t>
            </a:r>
            <a:r>
              <a:rPr kumimoji="0" lang="en-US" sz="1200" i="0" u="none" strike="noStrike" cap="none" spc="0" normalizeH="0" baseline="0" dirty="0">
                <a:ln>
                  <a:noFill/>
                </a:ln>
                <a:solidFill>
                  <a:srgbClr val="000000"/>
                </a:solidFill>
                <a:effectLst/>
                <a:uFillTx/>
                <a:latin typeface="Helvetica Neue"/>
                <a:ea typeface="Helvetica Neue"/>
                <a:cs typeface="Helvetica Neue"/>
                <a:sym typeface="Helvetica Neue"/>
              </a:rPr>
              <a:t>5G operators can charge based on the amount of data used by the IoT devices.  This could include charging based on the number of messages sent, the volume of data transferred, the QoS requirements or other similar metrics.  </a:t>
            </a:r>
          </a:p>
          <a:p>
            <a:pPr marL="342900" indent="-342900" defTabSz="825500" hangingPunct="0">
              <a:spcBef>
                <a:spcPts val="600"/>
              </a:spcBef>
              <a:buFontTx/>
              <a:buAutoNum type="arabicPeriod"/>
            </a:pPr>
            <a:r>
              <a:rPr lang="en-US" sz="1200" b="1" dirty="0">
                <a:solidFill>
                  <a:srgbClr val="000000"/>
                </a:solidFill>
                <a:latin typeface="Helvetica Neue"/>
                <a:ea typeface="Helvetica Neue"/>
                <a:cs typeface="Helvetica Neue"/>
                <a:sym typeface="Helvetica Neue"/>
              </a:rPr>
              <a:t>Offering value-added services</a:t>
            </a:r>
            <a:r>
              <a:rPr lang="en-US" sz="1200" dirty="0">
                <a:solidFill>
                  <a:srgbClr val="000000"/>
                </a:solidFill>
                <a:latin typeface="Helvetica Neue"/>
                <a:ea typeface="Helvetica Neue"/>
                <a:cs typeface="Helvetica Neue"/>
                <a:sym typeface="Helvetica Neue"/>
              </a:rPr>
              <a:t>: 5G operators can offer value-added services to customers to help them optimize their IoT devices (e.g. Identity/tag management, authentication/authorization, power saving, location detection, infrastructure connectivity to backend application, data storage etc.). </a:t>
            </a:r>
          </a:p>
          <a:p>
            <a:pPr marL="342900" indent="-342900" defTabSz="825500" hangingPunct="0">
              <a:spcBef>
                <a:spcPts val="600"/>
              </a:spcBef>
              <a:buFontTx/>
              <a:buAutoNum type="arabicPeriod"/>
            </a:pPr>
            <a:r>
              <a:rPr lang="en-US" sz="1200" b="1" dirty="0">
                <a:solidFill>
                  <a:srgbClr val="000000"/>
                </a:solidFill>
                <a:latin typeface="Helvetica Neue"/>
                <a:ea typeface="Helvetica Neue"/>
                <a:cs typeface="Helvetica Neue"/>
                <a:sym typeface="Helvetica Neue"/>
              </a:rPr>
              <a:t>Charging for technical consulting services</a:t>
            </a:r>
            <a:r>
              <a:rPr lang="en-US" sz="1200" dirty="0">
                <a:solidFill>
                  <a:srgbClr val="000000"/>
                </a:solidFill>
                <a:latin typeface="Helvetica Neue"/>
                <a:ea typeface="Helvetica Neue"/>
                <a:cs typeface="Helvetica Neue"/>
                <a:sym typeface="Helvetica Neue"/>
              </a:rPr>
              <a:t>: 5G operators can charge customers for providing technical consulting services to help to recommend the tag reader supporting model (i.e. direct mode vs, indirect mode), to optimize the performance of the Ambient IoT devices and to manage the devices.   </a:t>
            </a:r>
          </a:p>
          <a:p>
            <a:pPr marL="342900" indent="-342900" defTabSz="825500" hangingPunct="0">
              <a:spcBef>
                <a:spcPts val="600"/>
              </a:spcBef>
              <a:buFontTx/>
              <a:buAutoNum type="arabicPeriod"/>
            </a:pPr>
            <a:r>
              <a:rPr kumimoji="0" lang="en-US" sz="1200" b="1" i="0" u="none" strike="noStrike" cap="none" spc="0" normalizeH="0" baseline="0" dirty="0">
                <a:ln>
                  <a:noFill/>
                </a:ln>
                <a:solidFill>
                  <a:srgbClr val="000000"/>
                </a:solidFill>
                <a:effectLst/>
                <a:uFillTx/>
                <a:latin typeface="Helvetica Neue"/>
                <a:ea typeface="Helvetica Neue"/>
                <a:cs typeface="Helvetica Neue"/>
                <a:sym typeface="Helvetica Neue"/>
              </a:rPr>
              <a:t>Offering custom pricing:</a:t>
            </a:r>
            <a:r>
              <a:rPr kumimoji="0" lang="en-US" sz="1200" i="0" u="none" strike="noStrike" cap="none" spc="0" normalizeH="0" baseline="0" dirty="0">
                <a:ln>
                  <a:noFill/>
                </a:ln>
                <a:solidFill>
                  <a:srgbClr val="000000"/>
                </a:solidFill>
                <a:effectLst/>
                <a:uFillTx/>
                <a:latin typeface="Helvetica Neue"/>
                <a:ea typeface="Helvetica Neue"/>
                <a:cs typeface="Helvetica Neue"/>
                <a:sym typeface="Helvetica Neue"/>
              </a:rPr>
              <a:t> 5G operators can offer custom pricing based on the specific needs of the ASP, e.g. supporting AIoT services to be operated at specific location(s), the type of AIoT device to support, the amount of AIoT devices to be supported and may be also at specific time window etc.. </a:t>
            </a:r>
          </a:p>
          <a:p>
            <a:pPr marL="342900" indent="-342900" defTabSz="825500" hangingPunct="0">
              <a:spcBef>
                <a:spcPts val="600"/>
              </a:spcBef>
              <a:buFontTx/>
              <a:buAutoNum type="arabicPeriod"/>
            </a:pPr>
            <a:r>
              <a:rPr kumimoji="0" lang="en-US" sz="1200" b="1" i="0" u="none" strike="noStrike" cap="none" spc="0" normalizeH="0" baseline="0" dirty="0">
                <a:ln>
                  <a:noFill/>
                </a:ln>
                <a:solidFill>
                  <a:srgbClr val="000000"/>
                </a:solidFill>
                <a:effectLst/>
                <a:uFillTx/>
                <a:latin typeface="Helvetica Neue"/>
                <a:ea typeface="Helvetica Neue"/>
                <a:cs typeface="Helvetica Neue"/>
                <a:sym typeface="Helvetica Neue"/>
              </a:rPr>
              <a:t>Revenue Sharing</a:t>
            </a:r>
            <a:r>
              <a:rPr kumimoji="0" lang="en-US" sz="1200" i="0" u="none" strike="noStrike" cap="none" spc="0" normalizeH="0" baseline="0" dirty="0">
                <a:ln>
                  <a:noFill/>
                </a:ln>
                <a:solidFill>
                  <a:srgbClr val="000000"/>
                </a:solidFill>
                <a:effectLst/>
                <a:uFillTx/>
                <a:latin typeface="Helvetica Neue"/>
                <a:ea typeface="Helvetica Neue"/>
                <a:cs typeface="Helvetica Neue"/>
                <a:sym typeface="Helvetica Neue"/>
              </a:rPr>
              <a:t>: 5G operators can enter into re</a:t>
            </a:r>
            <a:r>
              <a:rPr lang="en-US" sz="1200" dirty="0">
                <a:solidFill>
                  <a:srgbClr val="000000"/>
                </a:solidFill>
                <a:latin typeface="Helvetica Neue"/>
                <a:ea typeface="Helvetica Neue"/>
                <a:cs typeface="Helvetica Neue"/>
                <a:sym typeface="Helvetica Neue"/>
              </a:rPr>
              <a:t>venue sharing agreements with the Ambient IoT customers.  In this model, the operator would receive a percentage of the revenue generated by the customers from their Ambient IoT devices.  </a:t>
            </a:r>
            <a:r>
              <a:rPr kumimoji="0" lang="en-US" sz="1200" i="0" u="none" strike="noStrike" cap="none" spc="0" normalizeH="0" baseline="0" dirty="0">
                <a:ln>
                  <a:noFill/>
                </a:ln>
                <a:solidFill>
                  <a:srgbClr val="000000"/>
                </a:solidFill>
                <a:effectLst/>
                <a:uFillTx/>
                <a:latin typeface="Helvetica Neue"/>
                <a:ea typeface="Helvetica Neue"/>
                <a:cs typeface="Helvetica Neue"/>
                <a:sym typeface="Helvetica Neue"/>
              </a:rPr>
              <a:t> </a:t>
            </a:r>
          </a:p>
          <a:p>
            <a:pPr defTabSz="825500" hangingPunct="0">
              <a:spcBef>
                <a:spcPts val="1200"/>
              </a:spcBef>
            </a:pPr>
            <a:r>
              <a:rPr lang="en-US" sz="1300" i="1" dirty="0">
                <a:solidFill>
                  <a:schemeClr val="accent3">
                    <a:lumMod val="50000"/>
                  </a:schemeClr>
                </a:solidFill>
                <a:latin typeface="Helvetica Neue"/>
                <a:ea typeface="Helvetica Neue"/>
                <a:cs typeface="Helvetica Neue"/>
                <a:sym typeface="Helvetica Neue"/>
              </a:rPr>
              <a:t>One of more of the above charging models could be included as part of the SLA. </a:t>
            </a:r>
            <a:endParaRPr kumimoji="0" lang="en-US" sz="1300" i="1" u="none" strike="noStrike" cap="none" spc="0" normalizeH="0" baseline="0" dirty="0">
              <a:ln>
                <a:noFill/>
              </a:ln>
              <a:solidFill>
                <a:schemeClr val="accent3">
                  <a:lumMod val="50000"/>
                </a:schemeClr>
              </a:solidFill>
              <a:effectLst/>
              <a:uFillTx/>
              <a:latin typeface="Helvetica Neue"/>
              <a:ea typeface="Helvetica Neue"/>
              <a:cs typeface="Helvetica Neue"/>
              <a:sym typeface="Helvetica Neue"/>
            </a:endParaRPr>
          </a:p>
        </p:txBody>
      </p:sp>
      <p:grpSp>
        <p:nvGrpSpPr>
          <p:cNvPr id="38" name="Group 37">
            <a:extLst>
              <a:ext uri="{FF2B5EF4-FFF2-40B4-BE49-F238E27FC236}">
                <a16:creationId xmlns:a16="http://schemas.microsoft.com/office/drawing/2014/main" id="{AC5322AF-C500-26C0-2F71-F700DA2783CF}"/>
              </a:ext>
            </a:extLst>
          </p:cNvPr>
          <p:cNvGrpSpPr/>
          <p:nvPr/>
        </p:nvGrpSpPr>
        <p:grpSpPr>
          <a:xfrm>
            <a:off x="617517" y="1615045"/>
            <a:ext cx="4797631" cy="4013860"/>
            <a:chOff x="420300" y="1698171"/>
            <a:chExt cx="4899845" cy="4114985"/>
          </a:xfrm>
        </p:grpSpPr>
        <p:grpSp>
          <p:nvGrpSpPr>
            <p:cNvPr id="11" name="Group 10">
              <a:extLst>
                <a:ext uri="{FF2B5EF4-FFF2-40B4-BE49-F238E27FC236}">
                  <a16:creationId xmlns:a16="http://schemas.microsoft.com/office/drawing/2014/main" id="{3703C8F0-6391-652A-5939-FBA908ABEE10}"/>
                </a:ext>
              </a:extLst>
            </p:cNvPr>
            <p:cNvGrpSpPr/>
            <p:nvPr/>
          </p:nvGrpSpPr>
          <p:grpSpPr>
            <a:xfrm>
              <a:off x="420300" y="1698171"/>
              <a:ext cx="4899845" cy="4114985"/>
              <a:chOff x="654064" y="1521152"/>
              <a:chExt cx="4055015" cy="3199477"/>
            </a:xfrm>
          </p:grpSpPr>
          <p:pic>
            <p:nvPicPr>
              <p:cNvPr id="23" name="Picture 22" descr="Icon&#10;&#10;Description automatically generated">
                <a:extLst>
                  <a:ext uri="{FF2B5EF4-FFF2-40B4-BE49-F238E27FC236}">
                    <a16:creationId xmlns:a16="http://schemas.microsoft.com/office/drawing/2014/main" id="{72F6000D-7A06-63CD-CAAB-4A66B3C5188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54064" y="1521152"/>
                <a:ext cx="3704179" cy="2934404"/>
              </a:xfrm>
              <a:prstGeom prst="rect">
                <a:avLst/>
              </a:prstGeom>
            </p:spPr>
          </p:pic>
          <p:pic>
            <p:nvPicPr>
              <p:cNvPr id="24" name="Picture 23" descr="A picture containing text, container&#10;&#10;Description automatically generated">
                <a:extLst>
                  <a:ext uri="{FF2B5EF4-FFF2-40B4-BE49-F238E27FC236}">
                    <a16:creationId xmlns:a16="http://schemas.microsoft.com/office/drawing/2014/main" id="{71B5D2B6-A3CE-33E8-FDB6-1CD54C24F6C3}"/>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72878" y="3870629"/>
                <a:ext cx="639452" cy="451614"/>
              </a:xfrm>
              <a:prstGeom prst="rect">
                <a:avLst/>
              </a:prstGeom>
            </p:spPr>
          </p:pic>
          <p:pic>
            <p:nvPicPr>
              <p:cNvPr id="26" name="Picture 25" descr="Diagram&#10;&#10;Description automatically generated with low confidence">
                <a:extLst>
                  <a:ext uri="{FF2B5EF4-FFF2-40B4-BE49-F238E27FC236}">
                    <a16:creationId xmlns:a16="http://schemas.microsoft.com/office/drawing/2014/main" id="{9253321E-9999-9C1F-D931-C87FE2CB3B94}"/>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2162344" y="3399022"/>
                <a:ext cx="1587764" cy="1321607"/>
              </a:xfrm>
              <a:prstGeom prst="rect">
                <a:avLst/>
              </a:prstGeom>
            </p:spPr>
          </p:pic>
          <p:grpSp>
            <p:nvGrpSpPr>
              <p:cNvPr id="29" name="Group 28">
                <a:extLst>
                  <a:ext uri="{FF2B5EF4-FFF2-40B4-BE49-F238E27FC236}">
                    <a16:creationId xmlns:a16="http://schemas.microsoft.com/office/drawing/2014/main" id="{30BA9065-7FE7-6D24-CA2A-B98FA4714BE4}"/>
                  </a:ext>
                </a:extLst>
              </p:cNvPr>
              <p:cNvGrpSpPr/>
              <p:nvPr/>
            </p:nvGrpSpPr>
            <p:grpSpPr>
              <a:xfrm>
                <a:off x="2595272" y="2727033"/>
                <a:ext cx="2113807" cy="489198"/>
                <a:chOff x="2595272" y="2727033"/>
                <a:chExt cx="2113807" cy="489198"/>
              </a:xfrm>
            </p:grpSpPr>
            <p:sp>
              <p:nvSpPr>
                <p:cNvPr id="31" name="Speech Bubble: Oval 30">
                  <a:extLst>
                    <a:ext uri="{FF2B5EF4-FFF2-40B4-BE49-F238E27FC236}">
                      <a16:creationId xmlns:a16="http://schemas.microsoft.com/office/drawing/2014/main" id="{97D07E2A-85C4-4C68-A100-D72FB9390CCB}"/>
                    </a:ext>
                  </a:extLst>
                </p:cNvPr>
                <p:cNvSpPr/>
                <p:nvPr/>
              </p:nvSpPr>
              <p:spPr>
                <a:xfrm>
                  <a:off x="2595272" y="2727033"/>
                  <a:ext cx="2113807" cy="489198"/>
                </a:xfrm>
                <a:prstGeom prst="wedgeEllipseCallout">
                  <a:avLst>
                    <a:gd name="adj1" fmla="val -38605"/>
                    <a:gd name="adj2" fmla="val 77066"/>
                  </a:avLst>
                </a:prstGeom>
                <a:solidFill>
                  <a:srgbClr val="FFFF00">
                    <a:alpha val="29804"/>
                  </a:srgbClr>
                </a:solidFill>
                <a:ln w="38100" cap="flat">
                  <a:solidFill>
                    <a:srgbClr val="FFCC00"/>
                  </a:solidFill>
                  <a:miter lim="400000"/>
                </a:ln>
                <a:effectLst>
                  <a:glow rad="101600">
                    <a:srgbClr val="FFFF00">
                      <a:alpha val="60000"/>
                    </a:srgbClr>
                  </a:glow>
                  <a:innerShdw blurRad="114300">
                    <a:prstClr val="black"/>
                  </a:inn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4" name="TextBox 33">
                  <a:extLst>
                    <a:ext uri="{FF2B5EF4-FFF2-40B4-BE49-F238E27FC236}">
                      <a16:creationId xmlns:a16="http://schemas.microsoft.com/office/drawing/2014/main" id="{04924708-8D4D-02C8-9AE7-CF4CE0AC87EB}"/>
                    </a:ext>
                  </a:extLst>
                </p:cNvPr>
                <p:cNvSpPr txBox="1"/>
                <p:nvPr/>
              </p:nvSpPr>
              <p:spPr>
                <a:xfrm>
                  <a:off x="2956226" y="2780136"/>
                  <a:ext cx="1752853" cy="4164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600"/>
                    </a:lnSpc>
                    <a:spcBef>
                      <a:spcPts val="0"/>
                    </a:spcBef>
                    <a:spcAft>
                      <a:spcPts val="0"/>
                    </a:spcAft>
                    <a:buClrTx/>
                    <a:buSzTx/>
                    <a:buFontTx/>
                    <a:buNone/>
                    <a:tabLst/>
                  </a:pPr>
                  <a:r>
                    <a:rPr kumimoji="0" lang="en-US" sz="1600" b="1" i="0" u="none" strike="noStrike" cap="none" spc="0" normalizeH="0" baseline="0" dirty="0">
                      <a:ln>
                        <a:noFill/>
                      </a:ln>
                      <a:solidFill>
                        <a:schemeClr val="bg1"/>
                      </a:solidFill>
                      <a:uFillTx/>
                      <a:latin typeface="Comic Sans MS" panose="030F0702030302020204" pitchFamily="66" charset="0"/>
                      <a:ea typeface="Helvetica Neue"/>
                      <a:cs typeface="Helvetica Neue"/>
                      <a:sym typeface="Helvetica Neue"/>
                    </a:rPr>
                    <a:t>How do I get my money?</a:t>
                  </a:r>
                </a:p>
              </p:txBody>
            </p:sp>
          </p:grpSp>
        </p:grpSp>
        <p:pic>
          <p:nvPicPr>
            <p:cNvPr id="36" name="Picture 35" descr="A picture containing text, container&#10;&#10;Description automatically generated">
              <a:extLst>
                <a:ext uri="{FF2B5EF4-FFF2-40B4-BE49-F238E27FC236}">
                  <a16:creationId xmlns:a16="http://schemas.microsoft.com/office/drawing/2014/main" id="{47187A72-21EB-FE47-40AB-AD44CD58265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14860" y="4673758"/>
              <a:ext cx="772677" cy="594154"/>
            </a:xfrm>
            <a:prstGeom prst="rect">
              <a:avLst/>
            </a:prstGeom>
          </p:spPr>
        </p:pic>
        <p:pic>
          <p:nvPicPr>
            <p:cNvPr id="37" name="Picture 36" descr="A picture containing text, container&#10;&#10;Description automatically generated">
              <a:extLst>
                <a:ext uri="{FF2B5EF4-FFF2-40B4-BE49-F238E27FC236}">
                  <a16:creationId xmlns:a16="http://schemas.microsoft.com/office/drawing/2014/main" id="{743B4484-B739-5C3A-E0FA-651ACA4984A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69815" y="4963269"/>
              <a:ext cx="772677" cy="594154"/>
            </a:xfrm>
            <a:prstGeom prst="rect">
              <a:avLst/>
            </a:prstGeom>
          </p:spPr>
        </p:pic>
      </p:grpSp>
      <p:sp>
        <p:nvSpPr>
          <p:cNvPr id="40" name="TextBox 39">
            <a:extLst>
              <a:ext uri="{FF2B5EF4-FFF2-40B4-BE49-F238E27FC236}">
                <a16:creationId xmlns:a16="http://schemas.microsoft.com/office/drawing/2014/main" id="{FF56D480-1D0C-925C-5C9F-9B076E03A2EF}"/>
              </a:ext>
            </a:extLst>
          </p:cNvPr>
          <p:cNvSpPr txBox="1"/>
          <p:nvPr/>
        </p:nvSpPr>
        <p:spPr>
          <a:xfrm>
            <a:off x="352340" y="5663232"/>
            <a:ext cx="4860928"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569913" marR="0" indent="-569913" defTabSz="825500" rtl="0" fontAlgn="auto" latinLnBrk="0" hangingPunct="0">
              <a:lnSpc>
                <a:spcPct val="100000"/>
              </a:lnSpc>
              <a:spcBef>
                <a:spcPts val="0"/>
              </a:spcBef>
              <a:spcAft>
                <a:spcPts val="0"/>
              </a:spcAft>
              <a:buClrTx/>
              <a:buSzTx/>
              <a:buFontTx/>
              <a:buNone/>
              <a:tabLst/>
            </a:pPr>
            <a:r>
              <a:rPr kumimoji="0" lang="en-US" sz="1600" b="1" i="0" u="none" strike="noStrike" cap="none" spc="0" normalizeH="0" baseline="0" dirty="0">
                <a:ln>
                  <a:noFill/>
                </a:ln>
                <a:solidFill>
                  <a:schemeClr val="tx1">
                    <a:lumMod val="50000"/>
                    <a:lumOff val="50000"/>
                  </a:schemeClr>
                </a:solidFill>
                <a:effectLst/>
                <a:uFillTx/>
                <a:latin typeface="Abadi" panose="020B0604020104020204" pitchFamily="34" charset="0"/>
                <a:ea typeface="Helvetica Neue"/>
                <a:cs typeface="Helvetica Neue"/>
                <a:sym typeface="Helvetica Neue"/>
              </a:rPr>
              <a:t>NOTE: </a:t>
            </a:r>
            <a:r>
              <a:rPr kumimoji="0" lang="en-US" sz="1600" i="0" u="none" strike="noStrike" cap="none" spc="0" normalizeH="0" baseline="0" dirty="0">
                <a:ln>
                  <a:noFill/>
                </a:ln>
                <a:solidFill>
                  <a:schemeClr val="tx1">
                    <a:lumMod val="50000"/>
                    <a:lumOff val="50000"/>
                  </a:schemeClr>
                </a:solidFill>
                <a:effectLst/>
                <a:uFillTx/>
                <a:latin typeface="Abadi" panose="020B0604020104020204" pitchFamily="34" charset="0"/>
                <a:ea typeface="Helvetica Neue"/>
                <a:cs typeface="Helvetica Neue"/>
                <a:sym typeface="Helvetica Neue"/>
              </a:rPr>
              <a:t>Charging methods 3., 4., 5. and 6. are outside the scope of 3GPP. </a:t>
            </a:r>
          </a:p>
        </p:txBody>
      </p:sp>
      <p:sp>
        <p:nvSpPr>
          <p:cNvPr id="3" name="TextBox 2">
            <a:extLst>
              <a:ext uri="{FF2B5EF4-FFF2-40B4-BE49-F238E27FC236}">
                <a16:creationId xmlns:a16="http://schemas.microsoft.com/office/drawing/2014/main" id="{52E6B4AE-8295-A9AA-64F8-AB4C8B9F724E}"/>
              </a:ext>
            </a:extLst>
          </p:cNvPr>
          <p:cNvSpPr txBox="1"/>
          <p:nvPr/>
        </p:nvSpPr>
        <p:spPr>
          <a:xfrm>
            <a:off x="3310736" y="4799903"/>
            <a:ext cx="461665" cy="2872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1200" b="1" i="0" u="none" strike="noStrike" cap="none" spc="0" normalizeH="0" baseline="0" dirty="0">
                <a:ln>
                  <a:noFill/>
                </a:ln>
                <a:solidFill>
                  <a:srgbClr val="FF9999"/>
                </a:solidFill>
                <a:effectLst/>
                <a:uFillTx/>
                <a:latin typeface="Helvetica Neue"/>
                <a:ea typeface="Helvetica Neue"/>
                <a:cs typeface="Helvetica Neue"/>
                <a:sym typeface="Helvetica Neue"/>
              </a:rPr>
              <a:t>MNO</a:t>
            </a:r>
          </a:p>
        </p:txBody>
      </p:sp>
    </p:spTree>
    <p:extLst>
      <p:ext uri="{BB962C8B-B14F-4D97-AF65-F5344CB8AC3E}">
        <p14:creationId xmlns:p14="http://schemas.microsoft.com/office/powerpoint/2010/main" val="2288212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318642"/>
            <a:ext cx="11602720" cy="1130301"/>
          </a:xfrm>
        </p:spPr>
        <p:txBody>
          <a:bodyPr/>
          <a:lstStyle/>
          <a:p>
            <a:pPr>
              <a:lnSpc>
                <a:spcPts val="3200"/>
              </a:lnSpc>
            </a:pPr>
            <a:r>
              <a:rPr lang="en-US" sz="2600" b="1" dirty="0">
                <a:latin typeface="+mn-lt"/>
              </a:rPr>
              <a:t>Traffic Steering, Switching and Splitting over Dual 3GPP Accesses (DualSteer) </a:t>
            </a:r>
          </a:p>
        </p:txBody>
      </p:sp>
      <p:pic>
        <p:nvPicPr>
          <p:cNvPr id="10" name="Picture 9">
            <a:extLst>
              <a:ext uri="{FF2B5EF4-FFF2-40B4-BE49-F238E27FC236}">
                <a16:creationId xmlns:a16="http://schemas.microsoft.com/office/drawing/2014/main" id="{1591EF56-4017-5385-5A93-C4F19E9CC1BC}"/>
              </a:ext>
            </a:extLst>
          </p:cNvPr>
          <p:cNvPicPr>
            <a:picLocks noChangeAspect="1"/>
          </p:cNvPicPr>
          <p:nvPr/>
        </p:nvPicPr>
        <p:blipFill>
          <a:blip r:embed="rId2"/>
          <a:stretch>
            <a:fillRect/>
          </a:stretch>
        </p:blipFill>
        <p:spPr>
          <a:xfrm>
            <a:off x="944880" y="1572352"/>
            <a:ext cx="5077264" cy="2809613"/>
          </a:xfrm>
          <a:prstGeom prst="rect">
            <a:avLst/>
          </a:prstGeom>
        </p:spPr>
      </p:pic>
      <p:pic>
        <p:nvPicPr>
          <p:cNvPr id="7175" name="Picture 7174">
            <a:extLst>
              <a:ext uri="{FF2B5EF4-FFF2-40B4-BE49-F238E27FC236}">
                <a16:creationId xmlns:a16="http://schemas.microsoft.com/office/drawing/2014/main" id="{28A3D24D-7AC0-3463-5E27-67BD17C330AC}"/>
              </a:ext>
            </a:extLst>
          </p:cNvPr>
          <p:cNvPicPr>
            <a:picLocks noChangeAspect="1"/>
          </p:cNvPicPr>
          <p:nvPr/>
        </p:nvPicPr>
        <p:blipFill>
          <a:blip r:embed="rId3"/>
          <a:stretch>
            <a:fillRect/>
          </a:stretch>
        </p:blipFill>
        <p:spPr>
          <a:xfrm>
            <a:off x="1779395" y="4945584"/>
            <a:ext cx="4188679" cy="1276000"/>
          </a:xfrm>
          <a:prstGeom prst="rect">
            <a:avLst/>
          </a:prstGeom>
        </p:spPr>
      </p:pic>
      <p:sp>
        <p:nvSpPr>
          <p:cNvPr id="7178" name="Arrow: Down 7177">
            <a:extLst>
              <a:ext uri="{FF2B5EF4-FFF2-40B4-BE49-F238E27FC236}">
                <a16:creationId xmlns:a16="http://schemas.microsoft.com/office/drawing/2014/main" id="{C7BCDBEC-A42B-B672-9589-BF16654FC26F}"/>
              </a:ext>
            </a:extLst>
          </p:cNvPr>
          <p:cNvSpPr/>
          <p:nvPr/>
        </p:nvSpPr>
        <p:spPr>
          <a:xfrm>
            <a:off x="2730304" y="4509644"/>
            <a:ext cx="661768" cy="314155"/>
          </a:xfrm>
          <a:prstGeom prst="downArrow">
            <a:avLst>
              <a:gd name="adj1" fmla="val 50000"/>
              <a:gd name="adj2" fmla="val 294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9" name="Double Wave 7178">
            <a:extLst>
              <a:ext uri="{FF2B5EF4-FFF2-40B4-BE49-F238E27FC236}">
                <a16:creationId xmlns:a16="http://schemas.microsoft.com/office/drawing/2014/main" id="{C5FAA5C1-E5BB-CF52-C459-FA28DDC67B9D}"/>
              </a:ext>
            </a:extLst>
          </p:cNvPr>
          <p:cNvSpPr/>
          <p:nvPr/>
        </p:nvSpPr>
        <p:spPr>
          <a:xfrm>
            <a:off x="6272726" y="1883508"/>
            <a:ext cx="4886960" cy="2052320"/>
          </a:xfrm>
          <a:prstGeom prst="doubleWave">
            <a:avLst/>
          </a:prstGeom>
          <a:solidFill>
            <a:schemeClr val="accent5">
              <a:lumMod val="20000"/>
              <a:lumOff val="80000"/>
            </a:schemeClr>
          </a:solidFill>
          <a:ln>
            <a:solidFill>
              <a:schemeClr val="accent1">
                <a:lumMod val="60000"/>
                <a:lumOff val="40000"/>
              </a:schemeClr>
            </a:solid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7" name="TextBox 7176">
            <a:extLst>
              <a:ext uri="{FF2B5EF4-FFF2-40B4-BE49-F238E27FC236}">
                <a16:creationId xmlns:a16="http://schemas.microsoft.com/office/drawing/2014/main" id="{10461F60-C2C4-93F9-5A29-57BB12787FEC}"/>
              </a:ext>
            </a:extLst>
          </p:cNvPr>
          <p:cNvSpPr txBox="1"/>
          <p:nvPr/>
        </p:nvSpPr>
        <p:spPr>
          <a:xfrm>
            <a:off x="6468404" y="2108998"/>
            <a:ext cx="4495604" cy="1616533"/>
          </a:xfrm>
          <a:prstGeom prst="rect">
            <a:avLst/>
          </a:prstGeom>
          <a:noFill/>
        </p:spPr>
        <p:txBody>
          <a:bodyPr wrap="square">
            <a:spAutoFit/>
          </a:bodyPr>
          <a:lstStyle/>
          <a:p>
            <a:pPr marL="0" marR="0">
              <a:lnSpc>
                <a:spcPts val="2000"/>
              </a:lnSpc>
              <a:spcBef>
                <a:spcPts val="0"/>
              </a:spcBef>
              <a:spcAft>
                <a:spcPts val="900"/>
              </a:spcAft>
            </a:pPr>
            <a:r>
              <a:rPr lang="en-US" sz="1400" dirty="0">
                <a:solidFill>
                  <a:srgbClr val="2A6EA8"/>
                </a:solidFill>
                <a:effectLst/>
                <a:latin typeface="Cavolini" panose="03000802040302020204" pitchFamily="66" charset="0"/>
                <a:ea typeface="Times New Roman" panose="02020603050405020304" pitchFamily="18" charset="0"/>
                <a:cs typeface="Cavolini" panose="03000802040302020204" pitchFamily="66" charset="0"/>
              </a:rPr>
              <a:t>5GS support of enhanced mechanisms for steering, splitting and switching (ATSSS) of user data, pertaining to a UE data session, across two 3GPP networks (</a:t>
            </a:r>
            <a:r>
              <a:rPr lang="en-US" sz="1400" b="1" i="1" u="sng" dirty="0">
                <a:solidFill>
                  <a:srgbClr val="2A6EA8"/>
                </a:solidFill>
                <a:effectLst/>
                <a:latin typeface="Cavolini" panose="03000802040302020204" pitchFamily="66" charset="0"/>
                <a:ea typeface="Times New Roman" panose="02020603050405020304" pitchFamily="18" charset="0"/>
                <a:cs typeface="Cavolini" panose="03000802040302020204" pitchFamily="66" charset="0"/>
              </a:rPr>
              <a:t>intra </a:t>
            </a:r>
            <a:r>
              <a:rPr lang="en-US" sz="1400" dirty="0">
                <a:solidFill>
                  <a:srgbClr val="2A6EA8"/>
                </a:solidFill>
                <a:effectLst/>
                <a:latin typeface="Cavolini" panose="03000802040302020204" pitchFamily="66" charset="0"/>
                <a:ea typeface="Times New Roman" panose="02020603050405020304" pitchFamily="18" charset="0"/>
                <a:cs typeface="Cavolini" panose="03000802040302020204" pitchFamily="66" charset="0"/>
              </a:rPr>
              <a:t>or </a:t>
            </a:r>
            <a:r>
              <a:rPr lang="en-US" sz="1400" b="1" i="1" u="sng" dirty="0">
                <a:solidFill>
                  <a:srgbClr val="2A6EA8"/>
                </a:solidFill>
                <a:effectLst/>
                <a:latin typeface="Cavolini" panose="03000802040302020204" pitchFamily="66" charset="0"/>
                <a:ea typeface="Times New Roman" panose="02020603050405020304" pitchFamily="18" charset="0"/>
                <a:cs typeface="Cavolini" panose="03000802040302020204" pitchFamily="66" charset="0"/>
              </a:rPr>
              <a:t>inter </a:t>
            </a:r>
            <a:r>
              <a:rPr lang="en-US" sz="1400" dirty="0">
                <a:solidFill>
                  <a:srgbClr val="2A6EA8"/>
                </a:solidFill>
                <a:effectLst/>
                <a:latin typeface="Cavolini" panose="03000802040302020204" pitchFamily="66" charset="0"/>
                <a:ea typeface="Times New Roman" panose="02020603050405020304" pitchFamily="18" charset="0"/>
                <a:cs typeface="Cavolini" panose="03000802040302020204" pitchFamily="66" charset="0"/>
              </a:rPr>
              <a:t>-PLMN), where only one single subscription is assumed.</a:t>
            </a:r>
          </a:p>
        </p:txBody>
      </p:sp>
      <p:sp>
        <p:nvSpPr>
          <p:cNvPr id="7180" name="Arrow: Down 7179">
            <a:extLst>
              <a:ext uri="{FF2B5EF4-FFF2-40B4-BE49-F238E27FC236}">
                <a16:creationId xmlns:a16="http://schemas.microsoft.com/office/drawing/2014/main" id="{6CEFDE88-65D4-E138-5E46-FB49677E48C4}"/>
              </a:ext>
            </a:extLst>
          </p:cNvPr>
          <p:cNvSpPr/>
          <p:nvPr/>
        </p:nvSpPr>
        <p:spPr>
          <a:xfrm>
            <a:off x="8177726" y="4161318"/>
            <a:ext cx="1076960" cy="5054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98" name="Group 7197">
            <a:extLst>
              <a:ext uri="{FF2B5EF4-FFF2-40B4-BE49-F238E27FC236}">
                <a16:creationId xmlns:a16="http://schemas.microsoft.com/office/drawing/2014/main" id="{357B05B3-C66E-CC42-C0FE-C7C3AF7AFC9D}"/>
              </a:ext>
            </a:extLst>
          </p:cNvPr>
          <p:cNvGrpSpPr/>
          <p:nvPr/>
        </p:nvGrpSpPr>
        <p:grpSpPr>
          <a:xfrm>
            <a:off x="7446741" y="4790328"/>
            <a:ext cx="2542739" cy="1422726"/>
            <a:chOff x="7975061" y="4820808"/>
            <a:chExt cx="2542739" cy="1422726"/>
          </a:xfrm>
        </p:grpSpPr>
        <p:sp>
          <p:nvSpPr>
            <p:cNvPr id="7187" name="Rectangle: Rounded Corners 7186">
              <a:extLst>
                <a:ext uri="{FF2B5EF4-FFF2-40B4-BE49-F238E27FC236}">
                  <a16:creationId xmlns:a16="http://schemas.microsoft.com/office/drawing/2014/main" id="{7C3A35F5-3B63-EEAA-DA2F-EE8A7DCEFCF2}"/>
                </a:ext>
              </a:extLst>
            </p:cNvPr>
            <p:cNvSpPr/>
            <p:nvPr/>
          </p:nvSpPr>
          <p:spPr>
            <a:xfrm>
              <a:off x="7978871" y="4820808"/>
              <a:ext cx="2538929" cy="1366674"/>
            </a:xfrm>
            <a:prstGeom prst="roundRect">
              <a:avLst/>
            </a:prstGeom>
            <a:solidFill>
              <a:schemeClr val="accent5">
                <a:lumMod val="20000"/>
                <a:lumOff val="80000"/>
              </a:schemeClr>
            </a:solidFill>
            <a:ln>
              <a:solidFill>
                <a:schemeClr val="accent1">
                  <a:lumMod val="60000"/>
                  <a:lumOff val="40000"/>
                </a:schemeClr>
              </a:solid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82" name="TextBox 7181">
              <a:extLst>
                <a:ext uri="{FF2B5EF4-FFF2-40B4-BE49-F238E27FC236}">
                  <a16:creationId xmlns:a16="http://schemas.microsoft.com/office/drawing/2014/main" id="{3B5DE279-ED1C-A6DA-A797-DC62DDB65A03}"/>
                </a:ext>
              </a:extLst>
            </p:cNvPr>
            <p:cNvSpPr txBox="1"/>
            <p:nvPr/>
          </p:nvSpPr>
          <p:spPr>
            <a:xfrm>
              <a:off x="8125902" y="4876860"/>
              <a:ext cx="1704313" cy="307777"/>
            </a:xfrm>
            <a:prstGeom prst="rect">
              <a:avLst/>
            </a:prstGeom>
            <a:noFill/>
          </p:spPr>
          <p:txBody>
            <a:bodyPr wrap="none" rtlCol="0">
              <a:spAutoFit/>
            </a:bodyPr>
            <a:lstStyle/>
            <a:p>
              <a:r>
                <a:rPr lang="en-US" sz="1400" dirty="0">
                  <a:latin typeface="Cavolini" panose="03000802040302020204" pitchFamily="66" charset="0"/>
                  <a:cs typeface="Cavolini" panose="03000802040302020204" pitchFamily="66" charset="0"/>
                </a:rPr>
                <a:t>Higher capacity</a:t>
              </a:r>
            </a:p>
          </p:txBody>
        </p:sp>
        <p:sp>
          <p:nvSpPr>
            <p:cNvPr id="7183" name="TextBox 7182">
              <a:extLst>
                <a:ext uri="{FF2B5EF4-FFF2-40B4-BE49-F238E27FC236}">
                  <a16:creationId xmlns:a16="http://schemas.microsoft.com/office/drawing/2014/main" id="{998A5291-432F-8C34-3C0A-F0A3E6A4ECBB}"/>
                </a:ext>
              </a:extLst>
            </p:cNvPr>
            <p:cNvSpPr txBox="1"/>
            <p:nvPr/>
          </p:nvSpPr>
          <p:spPr>
            <a:xfrm>
              <a:off x="8133917" y="5184505"/>
              <a:ext cx="1696298" cy="307777"/>
            </a:xfrm>
            <a:prstGeom prst="rect">
              <a:avLst/>
            </a:prstGeom>
            <a:noFill/>
          </p:spPr>
          <p:txBody>
            <a:bodyPr wrap="none" rtlCol="0">
              <a:spAutoFit/>
            </a:bodyPr>
            <a:lstStyle/>
            <a:p>
              <a:r>
                <a:rPr lang="en-US" sz="1400" dirty="0">
                  <a:latin typeface="Cavolini" panose="03000802040302020204" pitchFamily="66" charset="0"/>
                  <a:cs typeface="Cavolini" panose="03000802040302020204" pitchFamily="66" charset="0"/>
                </a:rPr>
                <a:t>Better coverage</a:t>
              </a:r>
            </a:p>
          </p:txBody>
        </p:sp>
        <p:sp>
          <p:nvSpPr>
            <p:cNvPr id="7184" name="TextBox 7183">
              <a:extLst>
                <a:ext uri="{FF2B5EF4-FFF2-40B4-BE49-F238E27FC236}">
                  <a16:creationId xmlns:a16="http://schemas.microsoft.com/office/drawing/2014/main" id="{1CA96729-34F0-42CB-00CE-FCE734E5B6A0}"/>
                </a:ext>
              </a:extLst>
            </p:cNvPr>
            <p:cNvSpPr txBox="1"/>
            <p:nvPr/>
          </p:nvSpPr>
          <p:spPr>
            <a:xfrm>
              <a:off x="8143006" y="5556379"/>
              <a:ext cx="1814920" cy="307777"/>
            </a:xfrm>
            <a:prstGeom prst="rect">
              <a:avLst/>
            </a:prstGeom>
            <a:noFill/>
          </p:spPr>
          <p:txBody>
            <a:bodyPr wrap="none" rtlCol="0">
              <a:spAutoFit/>
            </a:bodyPr>
            <a:lstStyle/>
            <a:p>
              <a:r>
                <a:rPr lang="en-US" sz="1400" dirty="0">
                  <a:latin typeface="Cavolini" panose="03000802040302020204" pitchFamily="66" charset="0"/>
                  <a:cs typeface="Cavolini" panose="03000802040302020204" pitchFamily="66" charset="0"/>
                </a:rPr>
                <a:t>Higher reliability</a:t>
              </a:r>
            </a:p>
          </p:txBody>
        </p:sp>
        <p:sp>
          <p:nvSpPr>
            <p:cNvPr id="7185" name="TextBox 7184">
              <a:extLst>
                <a:ext uri="{FF2B5EF4-FFF2-40B4-BE49-F238E27FC236}">
                  <a16:creationId xmlns:a16="http://schemas.microsoft.com/office/drawing/2014/main" id="{A9A76DC3-45EF-5512-ADC8-5CFF9AB94458}"/>
                </a:ext>
              </a:extLst>
            </p:cNvPr>
            <p:cNvSpPr txBox="1"/>
            <p:nvPr/>
          </p:nvSpPr>
          <p:spPr>
            <a:xfrm>
              <a:off x="8167063" y="5918873"/>
              <a:ext cx="1217000" cy="307777"/>
            </a:xfrm>
            <a:prstGeom prst="rect">
              <a:avLst/>
            </a:prstGeom>
            <a:noFill/>
          </p:spPr>
          <p:txBody>
            <a:bodyPr wrap="none" rtlCol="0">
              <a:spAutoFit/>
            </a:bodyPr>
            <a:lstStyle/>
            <a:p>
              <a:r>
                <a:rPr lang="en-US" sz="1400" dirty="0">
                  <a:latin typeface="Cavolini" panose="03000802040302020204" pitchFamily="66" charset="0"/>
                  <a:cs typeface="Cavolini" panose="03000802040302020204" pitchFamily="66" charset="0"/>
                </a:rPr>
                <a:t>Better QoE</a:t>
              </a:r>
            </a:p>
          </p:txBody>
        </p:sp>
        <p:cxnSp>
          <p:nvCxnSpPr>
            <p:cNvPr id="7189" name="Straight Connector 7188">
              <a:extLst>
                <a:ext uri="{FF2B5EF4-FFF2-40B4-BE49-F238E27FC236}">
                  <a16:creationId xmlns:a16="http://schemas.microsoft.com/office/drawing/2014/main" id="{6645DB30-484A-25A6-D860-BC6CD8BA8029}"/>
                </a:ext>
              </a:extLst>
            </p:cNvPr>
            <p:cNvCxnSpPr/>
            <p:nvPr/>
          </p:nvCxnSpPr>
          <p:spPr>
            <a:xfrm>
              <a:off x="7978871" y="5184505"/>
              <a:ext cx="25389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190" name="Straight Connector 7189">
              <a:extLst>
                <a:ext uri="{FF2B5EF4-FFF2-40B4-BE49-F238E27FC236}">
                  <a16:creationId xmlns:a16="http://schemas.microsoft.com/office/drawing/2014/main" id="{DA9609AF-71AC-7663-FFF3-9003FD948ADC}"/>
                </a:ext>
              </a:extLst>
            </p:cNvPr>
            <p:cNvCxnSpPr/>
            <p:nvPr/>
          </p:nvCxnSpPr>
          <p:spPr>
            <a:xfrm>
              <a:off x="7975061" y="5517210"/>
              <a:ext cx="25389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191" name="Straight Connector 7190">
              <a:extLst>
                <a:ext uri="{FF2B5EF4-FFF2-40B4-BE49-F238E27FC236}">
                  <a16:creationId xmlns:a16="http://schemas.microsoft.com/office/drawing/2014/main" id="{46239B82-B788-F948-A751-BF92BF24A8FC}"/>
                </a:ext>
              </a:extLst>
            </p:cNvPr>
            <p:cNvCxnSpPr/>
            <p:nvPr/>
          </p:nvCxnSpPr>
          <p:spPr>
            <a:xfrm>
              <a:off x="7975061" y="5864156"/>
              <a:ext cx="25389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192" name="Straight Connector 7191">
              <a:extLst>
                <a:ext uri="{FF2B5EF4-FFF2-40B4-BE49-F238E27FC236}">
                  <a16:creationId xmlns:a16="http://schemas.microsoft.com/office/drawing/2014/main" id="{CE6CC0F3-CF22-736A-B381-766579B48528}"/>
                </a:ext>
              </a:extLst>
            </p:cNvPr>
            <p:cNvCxnSpPr>
              <a:cxnSpLocks/>
            </p:cNvCxnSpPr>
            <p:nvPr/>
          </p:nvCxnSpPr>
          <p:spPr>
            <a:xfrm>
              <a:off x="9930728" y="4820808"/>
              <a:ext cx="27198" cy="1422726"/>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203" name="Picture 7202" descr="A blue tick mark on a black background&#10;&#10;Description automatically generated with medium confidence">
            <a:extLst>
              <a:ext uri="{FF2B5EF4-FFF2-40B4-BE49-F238E27FC236}">
                <a16:creationId xmlns:a16="http://schemas.microsoft.com/office/drawing/2014/main" id="{6D3FEA7B-AA6B-324D-74B1-D9DD88FC1FDB}"/>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478300" y="4827720"/>
            <a:ext cx="458676" cy="305665"/>
          </a:xfrm>
          <a:prstGeom prst="rect">
            <a:avLst/>
          </a:prstGeom>
        </p:spPr>
      </p:pic>
      <p:pic>
        <p:nvPicPr>
          <p:cNvPr id="7205" name="Picture 7204" descr="A blue tick mark on a black background&#10;&#10;Description automatically generated with medium confidence">
            <a:extLst>
              <a:ext uri="{FF2B5EF4-FFF2-40B4-BE49-F238E27FC236}">
                <a16:creationId xmlns:a16="http://schemas.microsoft.com/office/drawing/2014/main" id="{4057A57A-3436-99F5-C120-BAF2AE962B6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498880" y="5172850"/>
            <a:ext cx="458676" cy="305665"/>
          </a:xfrm>
          <a:prstGeom prst="rect">
            <a:avLst/>
          </a:prstGeom>
        </p:spPr>
      </p:pic>
      <p:pic>
        <p:nvPicPr>
          <p:cNvPr id="7206" name="Picture 7205" descr="A blue tick mark on a black background&#10;&#10;Description automatically generated with medium confidence">
            <a:extLst>
              <a:ext uri="{FF2B5EF4-FFF2-40B4-BE49-F238E27FC236}">
                <a16:creationId xmlns:a16="http://schemas.microsoft.com/office/drawing/2014/main" id="{0FF202B0-51D0-7EB6-1C1C-85191C8164B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509536" y="5529552"/>
            <a:ext cx="458676" cy="305665"/>
          </a:xfrm>
          <a:prstGeom prst="rect">
            <a:avLst/>
          </a:prstGeom>
        </p:spPr>
      </p:pic>
      <p:pic>
        <p:nvPicPr>
          <p:cNvPr id="7207" name="Picture 7206" descr="A blue tick mark on a black background&#10;&#10;Description automatically generated with medium confidence">
            <a:extLst>
              <a:ext uri="{FF2B5EF4-FFF2-40B4-BE49-F238E27FC236}">
                <a16:creationId xmlns:a16="http://schemas.microsoft.com/office/drawing/2014/main" id="{DF6D7C4D-3160-3489-DEA3-1DF757A2CE3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541181" y="5832136"/>
            <a:ext cx="458676" cy="305665"/>
          </a:xfrm>
          <a:prstGeom prst="rect">
            <a:avLst/>
          </a:prstGeom>
        </p:spPr>
      </p:pic>
    </p:spTree>
    <p:extLst>
      <p:ext uri="{BB962C8B-B14F-4D97-AF65-F5344CB8AC3E}">
        <p14:creationId xmlns:p14="http://schemas.microsoft.com/office/powerpoint/2010/main" val="242453817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CC053-861C-90DD-A90E-274AE2923FD6}"/>
              </a:ext>
            </a:extLst>
          </p:cNvPr>
          <p:cNvSpPr>
            <a:spLocks noGrp="1"/>
          </p:cNvSpPr>
          <p:nvPr>
            <p:ph type="title"/>
          </p:nvPr>
        </p:nvSpPr>
        <p:spPr>
          <a:xfrm>
            <a:off x="134815" y="331787"/>
            <a:ext cx="10925533" cy="1130301"/>
          </a:xfrm>
        </p:spPr>
        <p:txBody>
          <a:bodyPr/>
          <a:lstStyle/>
          <a:p>
            <a:r>
              <a:rPr lang="en-US" sz="3200" dirty="0">
                <a:latin typeface="Abadi" panose="020B0604020104020204" pitchFamily="34" charset="0"/>
              </a:rPr>
              <a:t>Summary – Factors Influencing OPPO’s Views on R19 Priority</a:t>
            </a:r>
          </a:p>
        </p:txBody>
      </p:sp>
      <p:sp>
        <p:nvSpPr>
          <p:cNvPr id="3" name="TextBox 2">
            <a:extLst>
              <a:ext uri="{FF2B5EF4-FFF2-40B4-BE49-F238E27FC236}">
                <a16:creationId xmlns:a16="http://schemas.microsoft.com/office/drawing/2014/main" id="{F6184903-1BB4-EE4D-6B06-7784F78D2D2F}"/>
              </a:ext>
            </a:extLst>
          </p:cNvPr>
          <p:cNvSpPr txBox="1"/>
          <p:nvPr/>
        </p:nvSpPr>
        <p:spPr>
          <a:xfrm>
            <a:off x="134816" y="1462088"/>
            <a:ext cx="11816080" cy="4647426"/>
          </a:xfrm>
          <a:prstGeom prst="rect">
            <a:avLst/>
          </a:prstGeom>
          <a:noFill/>
        </p:spPr>
        <p:txBody>
          <a:bodyPr wrap="square" rtlCol="0">
            <a:spAutoFit/>
          </a:bodyPr>
          <a:lstStyle/>
          <a:p>
            <a:pPr marL="285750" indent="-285750">
              <a:spcAft>
                <a:spcPts val="1200"/>
              </a:spcAft>
              <a:buFont typeface="Wingdings" panose="05000000000000000000" pitchFamily="2" charset="2"/>
              <a:buChar char="ü"/>
            </a:pPr>
            <a:r>
              <a:rPr lang="en-US" sz="1600" dirty="0">
                <a:latin typeface="Amasis MT Pro Medium" panose="02040604050005020304" pitchFamily="18" charset="0"/>
              </a:rPr>
              <a:t>With the consideration of tight Rel-19 timeline and the readiness of the AI/ML framework supported by 5GC, a consolidated study for AI/ML support across multiple domains is the right approach to ensure converged system solution for supporting multi-domain AI/ML operations over 5G system.   </a:t>
            </a:r>
          </a:p>
          <a:p>
            <a:pPr marL="285750" indent="-285750">
              <a:spcAft>
                <a:spcPts val="1200"/>
              </a:spcAft>
              <a:buFont typeface="Wingdings" panose="05000000000000000000" pitchFamily="2" charset="2"/>
              <a:buChar char="ü"/>
            </a:pPr>
            <a:r>
              <a:rPr lang="en-US" sz="1600" dirty="0">
                <a:latin typeface="Amasis MT Pro Medium" panose="02040604050005020304" pitchFamily="18" charset="0"/>
              </a:rPr>
              <a:t>With the expected tremendous growth of passive IoT worldwide market, the offering of Ambient IoT services over 3GPP system could proliferate the deployment justifications of the 5G Advanced system.  By offering not only the flexible passive IoT tag reading support, but also offering the valued added “IoT Backend As A Service” connectivity for the passive IoT backend services/applications, 5G operators could collect the same harvest of the success of Passive IoT market.  </a:t>
            </a:r>
          </a:p>
          <a:p>
            <a:pPr marL="285750" indent="-285750">
              <a:spcAft>
                <a:spcPts val="1200"/>
              </a:spcAft>
              <a:buFont typeface="Wingdings" panose="05000000000000000000" pitchFamily="2" charset="2"/>
              <a:buChar char="ü"/>
            </a:pPr>
            <a:r>
              <a:rPr lang="en-US" sz="1600" dirty="0">
                <a:latin typeface="Amasis MT Pro Medium" panose="02040604050005020304" pitchFamily="18" charset="0"/>
              </a:rPr>
              <a:t>The generation of real-time integrated sensing communication is here.  The high capacity, massive connectivity and low latency 5G Advanced system is best suited to accelerate such communication evolution while bringing new revenue opportunity for 5G mobile operators serving their vertical service customers.  </a:t>
            </a:r>
          </a:p>
          <a:p>
            <a:pPr marL="285750" indent="-285750">
              <a:spcAft>
                <a:spcPts val="1200"/>
              </a:spcAft>
              <a:buFont typeface="Wingdings" panose="05000000000000000000" pitchFamily="2" charset="2"/>
              <a:buChar char="ü"/>
            </a:pPr>
            <a:r>
              <a:rPr lang="en-US" sz="1600" dirty="0">
                <a:latin typeface="Amasis MT Pro Medium" panose="02040604050005020304" pitchFamily="18" charset="0"/>
              </a:rPr>
              <a:t>The growth of legacy services has reached their limits. MNOs and MVNOs need to expand their market opportunities with their vertical customers to support XR/Metaverse services.  Hence, performance and efficiency for new vertical services are the keys for success in such market. </a:t>
            </a:r>
          </a:p>
          <a:p>
            <a:pPr marL="285750" indent="-285750">
              <a:spcAft>
                <a:spcPts val="1200"/>
              </a:spcAft>
              <a:buFont typeface="Wingdings" panose="05000000000000000000" pitchFamily="2" charset="2"/>
              <a:buChar char="ü"/>
            </a:pPr>
            <a:r>
              <a:rPr lang="en-US" sz="1600" dirty="0">
                <a:latin typeface="Amasis MT Pro Medium" panose="02040604050005020304" pitchFamily="18" charset="0"/>
              </a:rPr>
              <a:t>Improvements to 5G Advanced system capacity, coverage and performance are the keys to ensure the success for the new business opportunities above.  Hence, enhancing and leveraging the side link and multi-access connectivity support are important system capabilities to sustain the growth.  </a:t>
            </a:r>
          </a:p>
        </p:txBody>
      </p:sp>
    </p:spTree>
    <p:extLst>
      <p:ext uri="{BB962C8B-B14F-4D97-AF65-F5344CB8AC3E}">
        <p14:creationId xmlns:p14="http://schemas.microsoft.com/office/powerpoint/2010/main" val="360791524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ool, comb, design&#10;&#10;Description automatically generated with medium confidence">
            <a:extLst>
              <a:ext uri="{FF2B5EF4-FFF2-40B4-BE49-F238E27FC236}">
                <a16:creationId xmlns:a16="http://schemas.microsoft.com/office/drawing/2014/main" id="{7FD7EC7F-A134-5798-A483-F6E9FB59720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897736" y="2155296"/>
            <a:ext cx="3143143" cy="3143143"/>
          </a:xfrm>
          <a:prstGeom prst="rect">
            <a:avLst/>
          </a:prstGeom>
        </p:spPr>
      </p:pic>
    </p:spTree>
    <p:extLst>
      <p:ext uri="{BB962C8B-B14F-4D97-AF65-F5344CB8AC3E}">
        <p14:creationId xmlns:p14="http://schemas.microsoft.com/office/powerpoint/2010/main" val="239795001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b="1" dirty="0"/>
              <a:t>Perspectives from OPPO on Rel-19</a:t>
            </a:r>
          </a:p>
        </p:txBody>
      </p:sp>
      <p:grpSp>
        <p:nvGrpSpPr>
          <p:cNvPr id="6157" name="Group 6156">
            <a:extLst>
              <a:ext uri="{FF2B5EF4-FFF2-40B4-BE49-F238E27FC236}">
                <a16:creationId xmlns:a16="http://schemas.microsoft.com/office/drawing/2014/main" id="{9DDC9923-7AFC-7F41-A87A-7DAB464BDAC8}"/>
              </a:ext>
            </a:extLst>
          </p:cNvPr>
          <p:cNvGrpSpPr/>
          <p:nvPr/>
        </p:nvGrpSpPr>
        <p:grpSpPr>
          <a:xfrm>
            <a:off x="242254" y="1852044"/>
            <a:ext cx="6259716" cy="5005956"/>
            <a:chOff x="321385" y="1752234"/>
            <a:chExt cx="6259716" cy="5005956"/>
          </a:xfrm>
        </p:grpSpPr>
        <p:grpSp>
          <p:nvGrpSpPr>
            <p:cNvPr id="36" name="Group 35">
              <a:extLst>
                <a:ext uri="{FF2B5EF4-FFF2-40B4-BE49-F238E27FC236}">
                  <a16:creationId xmlns:a16="http://schemas.microsoft.com/office/drawing/2014/main" id="{8FFD8900-F891-0C05-89A0-570D5A3E44C5}"/>
                </a:ext>
              </a:extLst>
            </p:cNvPr>
            <p:cNvGrpSpPr/>
            <p:nvPr/>
          </p:nvGrpSpPr>
          <p:grpSpPr>
            <a:xfrm>
              <a:off x="389795" y="1752234"/>
              <a:ext cx="6116515" cy="5005956"/>
              <a:chOff x="3027485" y="1666749"/>
              <a:chExt cx="5838282" cy="4801295"/>
            </a:xfrm>
            <a:solidFill>
              <a:schemeClr val="accent1"/>
            </a:solidFill>
            <a:effectLst>
              <a:glow rad="228600">
                <a:schemeClr val="accent1">
                  <a:satMod val="175000"/>
                  <a:alpha val="40000"/>
                </a:schemeClr>
              </a:glow>
            </a:effectLst>
          </p:grpSpPr>
          <p:sp>
            <p:nvSpPr>
              <p:cNvPr id="20" name="Isosceles Triangle 19">
                <a:extLst>
                  <a:ext uri="{FF2B5EF4-FFF2-40B4-BE49-F238E27FC236}">
                    <a16:creationId xmlns:a16="http://schemas.microsoft.com/office/drawing/2014/main" id="{EC9E3BBF-178C-B036-CFB7-ADFF4936F8D4}"/>
                  </a:ext>
                </a:extLst>
              </p:cNvPr>
              <p:cNvSpPr/>
              <p:nvPr/>
            </p:nvSpPr>
            <p:spPr>
              <a:xfrm>
                <a:off x="3027485" y="4236050"/>
                <a:ext cx="5838282" cy="1250349"/>
              </a:xfrm>
              <a:prstGeom prst="triangle">
                <a:avLst/>
              </a:prstGeom>
              <a:gr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a:extLst>
                  <a:ext uri="{FF2B5EF4-FFF2-40B4-BE49-F238E27FC236}">
                    <a16:creationId xmlns:a16="http://schemas.microsoft.com/office/drawing/2014/main" id="{EAABB50E-5B0F-A4A6-1E8C-61D8CA417B37}"/>
                  </a:ext>
                </a:extLst>
              </p:cNvPr>
              <p:cNvSpPr/>
              <p:nvPr/>
            </p:nvSpPr>
            <p:spPr>
              <a:xfrm rot="7658682">
                <a:off x="2696119" y="3286800"/>
                <a:ext cx="4780853" cy="1540751"/>
              </a:xfrm>
              <a:prstGeom prst="triangle">
                <a:avLst>
                  <a:gd name="adj" fmla="val 42106"/>
                </a:avLst>
              </a:prstGeom>
              <a:gr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AE2BE9D4-DBAE-C343-D537-9353AF0775F5}"/>
                  </a:ext>
                </a:extLst>
              </p:cNvPr>
              <p:cNvSpPr/>
              <p:nvPr/>
            </p:nvSpPr>
            <p:spPr>
              <a:xfrm rot="3130046" flipV="1">
                <a:off x="4413170" y="3315455"/>
                <a:ext cx="4766345" cy="1538834"/>
              </a:xfrm>
              <a:prstGeom prst="triangle">
                <a:avLst>
                  <a:gd name="adj" fmla="val 41003"/>
                </a:avLst>
              </a:prstGeom>
              <a:gr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TextBox 36">
              <a:extLst>
                <a:ext uri="{FF2B5EF4-FFF2-40B4-BE49-F238E27FC236}">
                  <a16:creationId xmlns:a16="http://schemas.microsoft.com/office/drawing/2014/main" id="{06B5BC79-ECB6-9BAA-5459-19CB206C0DC5}"/>
                </a:ext>
              </a:extLst>
            </p:cNvPr>
            <p:cNvSpPr txBox="1"/>
            <p:nvPr/>
          </p:nvSpPr>
          <p:spPr>
            <a:xfrm>
              <a:off x="2111762" y="5064626"/>
              <a:ext cx="2839795" cy="557910"/>
            </a:xfrm>
            <a:prstGeom prst="rect">
              <a:avLst/>
            </a:prstGeom>
            <a:noFill/>
          </p:spPr>
          <p:txBody>
            <a:bodyPr wrap="square" rtlCol="0">
              <a:spAutoFit/>
            </a:bodyPr>
            <a:lstStyle/>
            <a:p>
              <a:pPr>
                <a:lnSpc>
                  <a:spcPts val="1200"/>
                </a:lnSpc>
              </a:pPr>
              <a:r>
                <a:rPr lang="en-US" sz="1200" b="1" i="1" dirty="0">
                  <a:solidFill>
                    <a:srgbClr val="FFFFFF"/>
                  </a:solidFill>
                  <a:effectLst>
                    <a:outerShdw blurRad="38100" dist="38100" dir="2700000" algn="tl">
                      <a:srgbClr val="000000">
                        <a:alpha val="43137"/>
                      </a:srgbClr>
                    </a:outerShdw>
                  </a:effectLst>
                  <a:latin typeface="Cavolini" panose="03000502040302020204" pitchFamily="66" charset="0"/>
                  <a:cs typeface="Cavolini" panose="03000502040302020204" pitchFamily="66" charset="0"/>
                </a:rPr>
                <a:t>Study emerging mobile system &amp; business applications towards 6G visions </a:t>
              </a:r>
            </a:p>
          </p:txBody>
        </p:sp>
        <p:sp>
          <p:nvSpPr>
            <p:cNvPr id="38" name="TextBox 37">
              <a:extLst>
                <a:ext uri="{FF2B5EF4-FFF2-40B4-BE49-F238E27FC236}">
                  <a16:creationId xmlns:a16="http://schemas.microsoft.com/office/drawing/2014/main" id="{50540EAF-10B1-345A-1A63-9B880935ED8D}"/>
                </a:ext>
              </a:extLst>
            </p:cNvPr>
            <p:cNvSpPr txBox="1"/>
            <p:nvPr/>
          </p:nvSpPr>
          <p:spPr>
            <a:xfrm rot="3172991">
              <a:off x="3069637" y="3640585"/>
              <a:ext cx="3104585" cy="708271"/>
            </a:xfrm>
            <a:prstGeom prst="rect">
              <a:avLst/>
            </a:prstGeom>
            <a:noFill/>
          </p:spPr>
          <p:txBody>
            <a:bodyPr wrap="square" rtlCol="0">
              <a:spAutoFit/>
            </a:bodyPr>
            <a:lstStyle/>
            <a:p>
              <a:pPr>
                <a:lnSpc>
                  <a:spcPts val="1200"/>
                </a:lnSpc>
              </a:pPr>
              <a:r>
                <a:rPr lang="en-US" sz="1100" b="1" i="1" dirty="0">
                  <a:solidFill>
                    <a:srgbClr val="FFFFFF"/>
                  </a:solidFill>
                  <a:effectLst>
                    <a:outerShdw blurRad="38100" dist="38100" dir="2700000" algn="tl">
                      <a:srgbClr val="000000">
                        <a:alpha val="43137"/>
                      </a:srgbClr>
                    </a:outerShdw>
                  </a:effectLst>
                  <a:latin typeface="Cavolini" panose="03000502040302020204" pitchFamily="66" charset="0"/>
                  <a:cs typeface="Cavolini" panose="03000502040302020204" pitchFamily="66" charset="0"/>
                </a:rPr>
                <a:t>Essential advanced feature enhancements  to Rel-18 to warrant the value proposition offered by 5G Advanced system  </a:t>
              </a:r>
            </a:p>
          </p:txBody>
        </p:sp>
        <p:sp>
          <p:nvSpPr>
            <p:cNvPr id="39" name="TextBox 38">
              <a:extLst>
                <a:ext uri="{FF2B5EF4-FFF2-40B4-BE49-F238E27FC236}">
                  <a16:creationId xmlns:a16="http://schemas.microsoft.com/office/drawing/2014/main" id="{DC454144-78CC-7F75-CC2A-ABAC2EF6BD06}"/>
                </a:ext>
              </a:extLst>
            </p:cNvPr>
            <p:cNvSpPr txBox="1"/>
            <p:nvPr/>
          </p:nvSpPr>
          <p:spPr>
            <a:xfrm rot="18445863">
              <a:off x="1182091" y="3296876"/>
              <a:ext cx="2717403" cy="862159"/>
            </a:xfrm>
            <a:prstGeom prst="rect">
              <a:avLst/>
            </a:prstGeom>
            <a:noFill/>
          </p:spPr>
          <p:txBody>
            <a:bodyPr wrap="square" rtlCol="0">
              <a:spAutoFit/>
            </a:bodyPr>
            <a:lstStyle/>
            <a:p>
              <a:pPr>
                <a:lnSpc>
                  <a:spcPts val="1200"/>
                </a:lnSpc>
              </a:pPr>
              <a:r>
                <a:rPr lang="en-US" sz="1100" b="1" i="1" dirty="0">
                  <a:solidFill>
                    <a:srgbClr val="FFFFFF"/>
                  </a:solidFill>
                  <a:effectLst>
                    <a:outerShdw blurRad="38100" dist="38100" dir="2700000" algn="tl">
                      <a:srgbClr val="000000">
                        <a:alpha val="43137"/>
                      </a:srgbClr>
                    </a:outerShdw>
                  </a:effectLst>
                  <a:latin typeface="Cavolini" panose="03000502040302020204" pitchFamily="66" charset="0"/>
                  <a:ea typeface="Cambria" panose="02040503050406030204" pitchFamily="18" charset="0"/>
                  <a:cs typeface="Cavolini" panose="03000502040302020204" pitchFamily="66" charset="0"/>
                </a:rPr>
                <a:t>Necessary capacity /coverage/ performance enhancements and charging support to safeguard ROI interests of MNOs and MVNOs </a:t>
              </a:r>
            </a:p>
          </p:txBody>
        </p:sp>
        <p:sp>
          <p:nvSpPr>
            <p:cNvPr id="40" name="Rectangle: Rounded Corners 39">
              <a:extLst>
                <a:ext uri="{FF2B5EF4-FFF2-40B4-BE49-F238E27FC236}">
                  <a16:creationId xmlns:a16="http://schemas.microsoft.com/office/drawing/2014/main" id="{717BCDED-2BD2-BD1B-5B5F-8D3693B18E34}"/>
                </a:ext>
              </a:extLst>
            </p:cNvPr>
            <p:cNvSpPr/>
            <p:nvPr/>
          </p:nvSpPr>
          <p:spPr>
            <a:xfrm>
              <a:off x="3390628" y="1803613"/>
              <a:ext cx="47167" cy="2619940"/>
            </a:xfrm>
            <a:prstGeom prst="roundRect">
              <a:avLst/>
            </a:prstGeom>
            <a:ln>
              <a:solidFill>
                <a:schemeClr val="accent5">
                  <a:lumMod val="60000"/>
                  <a:lumOff val="40000"/>
                </a:schemeClr>
              </a:solidFill>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79385744-EE37-82A1-EF5F-88F9C408A764}"/>
                </a:ext>
              </a:extLst>
            </p:cNvPr>
            <p:cNvSpPr/>
            <p:nvPr/>
          </p:nvSpPr>
          <p:spPr>
            <a:xfrm rot="14838968">
              <a:off x="1898526" y="3482770"/>
              <a:ext cx="45719" cy="3200002"/>
            </a:xfrm>
            <a:prstGeom prst="roundRect">
              <a:avLst/>
            </a:prstGeom>
            <a:ln>
              <a:solidFill>
                <a:schemeClr val="accent5">
                  <a:lumMod val="60000"/>
                  <a:lumOff val="40000"/>
                </a:schemeClr>
              </a:solidFill>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63569FCB-D448-0AC6-75DD-CFDD482CDDA1}"/>
                </a:ext>
              </a:extLst>
            </p:cNvPr>
            <p:cNvSpPr/>
            <p:nvPr/>
          </p:nvSpPr>
          <p:spPr>
            <a:xfrm rot="6720380" flipH="1">
              <a:off x="4922725" y="3441760"/>
              <a:ext cx="45719" cy="3271032"/>
            </a:xfrm>
            <a:prstGeom prst="roundRect">
              <a:avLst/>
            </a:prstGeom>
            <a:ln>
              <a:solidFill>
                <a:schemeClr val="accent5">
                  <a:lumMod val="60000"/>
                  <a:lumOff val="40000"/>
                </a:schemeClr>
              </a:solidFill>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49" name="Group 6148">
            <a:extLst>
              <a:ext uri="{FF2B5EF4-FFF2-40B4-BE49-F238E27FC236}">
                <a16:creationId xmlns:a16="http://schemas.microsoft.com/office/drawing/2014/main" id="{D760ECB4-DCF6-9896-FC92-72F9034177EA}"/>
              </a:ext>
            </a:extLst>
          </p:cNvPr>
          <p:cNvGrpSpPr/>
          <p:nvPr/>
        </p:nvGrpSpPr>
        <p:grpSpPr>
          <a:xfrm>
            <a:off x="6465242" y="1877971"/>
            <a:ext cx="5210490" cy="3989343"/>
            <a:chOff x="6496042" y="1723160"/>
            <a:chExt cx="5210490" cy="3989343"/>
          </a:xfrm>
        </p:grpSpPr>
        <p:sp>
          <p:nvSpPr>
            <p:cNvPr id="47" name="Rectangle 46">
              <a:extLst>
                <a:ext uri="{FF2B5EF4-FFF2-40B4-BE49-F238E27FC236}">
                  <a16:creationId xmlns:a16="http://schemas.microsoft.com/office/drawing/2014/main" id="{60666F75-FDEE-A45B-178F-F3DD4E78FB44}"/>
                </a:ext>
              </a:extLst>
            </p:cNvPr>
            <p:cNvSpPr/>
            <p:nvPr/>
          </p:nvSpPr>
          <p:spPr>
            <a:xfrm>
              <a:off x="6603023" y="2386792"/>
              <a:ext cx="5029340" cy="38279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A7DB62D5-DF4F-9380-1E6E-808B21CDE2DB}"/>
                </a:ext>
              </a:extLst>
            </p:cNvPr>
            <p:cNvSpPr/>
            <p:nvPr/>
          </p:nvSpPr>
          <p:spPr>
            <a:xfrm>
              <a:off x="6603023" y="2777208"/>
              <a:ext cx="5029339" cy="38279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336155E0-9C47-EDB3-4D61-2DBF70C6CE40}"/>
                </a:ext>
              </a:extLst>
            </p:cNvPr>
            <p:cNvSpPr/>
            <p:nvPr/>
          </p:nvSpPr>
          <p:spPr>
            <a:xfrm>
              <a:off x="6604180" y="3149411"/>
              <a:ext cx="5028182" cy="38279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DDDA0EEC-E0DA-CD93-2F23-8EBE0092CB48}"/>
                </a:ext>
              </a:extLst>
            </p:cNvPr>
            <p:cNvSpPr/>
            <p:nvPr/>
          </p:nvSpPr>
          <p:spPr>
            <a:xfrm>
              <a:off x="6604180" y="3530406"/>
              <a:ext cx="5025658" cy="38279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20DCB722-12A1-F39B-D3AC-667D8E5D84CD}"/>
                </a:ext>
              </a:extLst>
            </p:cNvPr>
            <p:cNvSpPr/>
            <p:nvPr/>
          </p:nvSpPr>
          <p:spPr>
            <a:xfrm>
              <a:off x="6605659" y="3920195"/>
              <a:ext cx="5026717" cy="77766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52" name="Rectangle 51">
              <a:extLst>
                <a:ext uri="{FF2B5EF4-FFF2-40B4-BE49-F238E27FC236}">
                  <a16:creationId xmlns:a16="http://schemas.microsoft.com/office/drawing/2014/main" id="{075EA10D-67C9-731A-1B33-5D4573451EEA}"/>
                </a:ext>
              </a:extLst>
            </p:cNvPr>
            <p:cNvSpPr/>
            <p:nvPr/>
          </p:nvSpPr>
          <p:spPr>
            <a:xfrm>
              <a:off x="6603121" y="4696853"/>
              <a:ext cx="5026717" cy="38279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55" name="Straight Connector 54">
              <a:extLst>
                <a:ext uri="{FF2B5EF4-FFF2-40B4-BE49-F238E27FC236}">
                  <a16:creationId xmlns:a16="http://schemas.microsoft.com/office/drawing/2014/main" id="{2F46F691-8A0D-68B5-0BBB-1A16136AFC84}"/>
                </a:ext>
              </a:extLst>
            </p:cNvPr>
            <p:cNvCxnSpPr>
              <a:cxnSpLocks/>
            </p:cNvCxnSpPr>
            <p:nvPr/>
          </p:nvCxnSpPr>
          <p:spPr>
            <a:xfrm>
              <a:off x="11093506" y="2386792"/>
              <a:ext cx="0" cy="2692856"/>
            </a:xfrm>
            <a:prstGeom prst="line">
              <a:avLst/>
            </a:prstGeom>
            <a:ln w="38100">
              <a:solidFill>
                <a:srgbClr val="127092"/>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96A26120-0AED-7456-2C86-22EBBD925AB6}"/>
                </a:ext>
              </a:extLst>
            </p:cNvPr>
            <p:cNvSpPr txBox="1"/>
            <p:nvPr/>
          </p:nvSpPr>
          <p:spPr>
            <a:xfrm>
              <a:off x="6598309" y="2420850"/>
              <a:ext cx="4404225" cy="338554"/>
            </a:xfrm>
            <a:prstGeom prst="rect">
              <a:avLst/>
            </a:prstGeom>
            <a:noFill/>
          </p:spPr>
          <p:txBody>
            <a:bodyPr wrap="square">
              <a:spAutoFit/>
            </a:bodyPr>
            <a:lstStyle/>
            <a:p>
              <a:r>
                <a:rPr lang="en-US" sz="1600" b="1" i="1" dirty="0">
                  <a:solidFill>
                    <a:srgbClr val="127092"/>
                  </a:solidFill>
                  <a:latin typeface="Cavolini" panose="03000502040302020204" pitchFamily="66" charset="0"/>
                  <a:cs typeface="Cavolini" panose="03000502040302020204" pitchFamily="66" charset="0"/>
                </a:rPr>
                <a:t>Exceptional high speed</a:t>
              </a:r>
              <a:endParaRPr lang="en-US" sz="1600" dirty="0"/>
            </a:p>
          </p:txBody>
        </p:sp>
        <p:sp>
          <p:nvSpPr>
            <p:cNvPr id="59" name="TextBox 58">
              <a:extLst>
                <a:ext uri="{FF2B5EF4-FFF2-40B4-BE49-F238E27FC236}">
                  <a16:creationId xmlns:a16="http://schemas.microsoft.com/office/drawing/2014/main" id="{54768139-63C1-8D9A-6904-4E743CB4A507}"/>
                </a:ext>
              </a:extLst>
            </p:cNvPr>
            <p:cNvSpPr txBox="1"/>
            <p:nvPr/>
          </p:nvSpPr>
          <p:spPr>
            <a:xfrm>
              <a:off x="6598308" y="2782610"/>
              <a:ext cx="4404225" cy="338554"/>
            </a:xfrm>
            <a:prstGeom prst="rect">
              <a:avLst/>
            </a:prstGeom>
            <a:noFill/>
          </p:spPr>
          <p:txBody>
            <a:bodyPr wrap="square">
              <a:spAutoFit/>
            </a:bodyPr>
            <a:lstStyle/>
            <a:p>
              <a:r>
                <a:rPr lang="en-US" sz="1600" b="1" i="1" dirty="0">
                  <a:solidFill>
                    <a:srgbClr val="127092"/>
                  </a:solidFill>
                  <a:latin typeface="Cavolini" panose="03000502040302020204" pitchFamily="66" charset="0"/>
                  <a:cs typeface="Cavolini" panose="03000502040302020204" pitchFamily="66" charset="0"/>
                </a:rPr>
                <a:t>Ultra-low latency</a:t>
              </a:r>
              <a:endParaRPr lang="en-US" sz="1600" dirty="0"/>
            </a:p>
          </p:txBody>
        </p:sp>
        <p:sp>
          <p:nvSpPr>
            <p:cNvPr id="60" name="TextBox 59">
              <a:extLst>
                <a:ext uri="{FF2B5EF4-FFF2-40B4-BE49-F238E27FC236}">
                  <a16:creationId xmlns:a16="http://schemas.microsoft.com/office/drawing/2014/main" id="{140796BD-2B76-A9DA-0E1E-36C641ED61E1}"/>
                </a:ext>
              </a:extLst>
            </p:cNvPr>
            <p:cNvSpPr txBox="1"/>
            <p:nvPr/>
          </p:nvSpPr>
          <p:spPr>
            <a:xfrm>
              <a:off x="6598306" y="3188250"/>
              <a:ext cx="4404227" cy="338554"/>
            </a:xfrm>
            <a:prstGeom prst="rect">
              <a:avLst/>
            </a:prstGeom>
            <a:noFill/>
          </p:spPr>
          <p:txBody>
            <a:bodyPr wrap="square">
              <a:spAutoFit/>
            </a:bodyPr>
            <a:lstStyle/>
            <a:p>
              <a:r>
                <a:rPr lang="en-US" sz="1600" b="1" i="1" dirty="0">
                  <a:solidFill>
                    <a:srgbClr val="127092"/>
                  </a:solidFill>
                  <a:latin typeface="Cavolini" panose="03000502040302020204" pitchFamily="66" charset="0"/>
                  <a:cs typeface="Cavolini" panose="03000502040302020204" pitchFamily="66" charset="0"/>
                </a:rPr>
                <a:t>Significant boost of network capacity</a:t>
              </a:r>
              <a:endParaRPr lang="en-US" sz="1600" dirty="0"/>
            </a:p>
          </p:txBody>
        </p:sp>
        <p:sp>
          <p:nvSpPr>
            <p:cNvPr id="61" name="TextBox 60">
              <a:extLst>
                <a:ext uri="{FF2B5EF4-FFF2-40B4-BE49-F238E27FC236}">
                  <a16:creationId xmlns:a16="http://schemas.microsoft.com/office/drawing/2014/main" id="{DF654012-B0E0-9442-9C68-188D2C703724}"/>
                </a:ext>
              </a:extLst>
            </p:cNvPr>
            <p:cNvSpPr txBox="1"/>
            <p:nvPr/>
          </p:nvSpPr>
          <p:spPr>
            <a:xfrm>
              <a:off x="6598307" y="3575844"/>
              <a:ext cx="4404225" cy="338554"/>
            </a:xfrm>
            <a:prstGeom prst="rect">
              <a:avLst/>
            </a:prstGeom>
            <a:noFill/>
          </p:spPr>
          <p:txBody>
            <a:bodyPr wrap="square">
              <a:spAutoFit/>
            </a:bodyPr>
            <a:lstStyle/>
            <a:p>
              <a:r>
                <a:rPr lang="en-US" sz="1600" b="1" i="1" dirty="0">
                  <a:solidFill>
                    <a:srgbClr val="127092"/>
                  </a:solidFill>
                  <a:latin typeface="Cavolini" panose="03000502040302020204" pitchFamily="66" charset="0"/>
                  <a:cs typeface="Cavolini" panose="03000502040302020204" pitchFamily="66" charset="0"/>
                </a:rPr>
                <a:t>Enhanced high reliability </a:t>
              </a:r>
              <a:endParaRPr lang="en-US" sz="1600" dirty="0"/>
            </a:p>
          </p:txBody>
        </p:sp>
        <p:sp>
          <p:nvSpPr>
            <p:cNvPr id="62" name="TextBox 61">
              <a:extLst>
                <a:ext uri="{FF2B5EF4-FFF2-40B4-BE49-F238E27FC236}">
                  <a16:creationId xmlns:a16="http://schemas.microsoft.com/office/drawing/2014/main" id="{1CAA48E8-D7EB-E5E4-9502-DAA9C04A50F4}"/>
                </a:ext>
              </a:extLst>
            </p:cNvPr>
            <p:cNvSpPr txBox="1"/>
            <p:nvPr/>
          </p:nvSpPr>
          <p:spPr>
            <a:xfrm>
              <a:off x="6598306" y="4012067"/>
              <a:ext cx="4404225" cy="584775"/>
            </a:xfrm>
            <a:prstGeom prst="rect">
              <a:avLst/>
            </a:prstGeom>
            <a:noFill/>
          </p:spPr>
          <p:txBody>
            <a:bodyPr wrap="square">
              <a:spAutoFit/>
            </a:bodyPr>
            <a:lstStyle/>
            <a:p>
              <a:r>
                <a:rPr lang="en-US" sz="1600" b="1" i="1" dirty="0">
                  <a:solidFill>
                    <a:srgbClr val="127092"/>
                  </a:solidFill>
                  <a:latin typeface="Cavolini" panose="03000502040302020204" pitchFamily="66" charset="0"/>
                  <a:cs typeface="Cavolini" panose="03000502040302020204" pitchFamily="66" charset="0"/>
                </a:rPr>
                <a:t>Catalyst of transformative technology (i.e., XR/Metaverse &amp; AI)</a:t>
              </a:r>
              <a:endParaRPr lang="en-US" sz="1600" dirty="0"/>
            </a:p>
          </p:txBody>
        </p:sp>
        <p:sp>
          <p:nvSpPr>
            <p:cNvPr id="63" name="TextBox 62">
              <a:extLst>
                <a:ext uri="{FF2B5EF4-FFF2-40B4-BE49-F238E27FC236}">
                  <a16:creationId xmlns:a16="http://schemas.microsoft.com/office/drawing/2014/main" id="{C47F3FB6-C62C-6400-9208-3863D91C2F61}"/>
                </a:ext>
              </a:extLst>
            </p:cNvPr>
            <p:cNvSpPr txBox="1"/>
            <p:nvPr/>
          </p:nvSpPr>
          <p:spPr>
            <a:xfrm>
              <a:off x="6595786" y="4720010"/>
              <a:ext cx="4404225" cy="338554"/>
            </a:xfrm>
            <a:prstGeom prst="rect">
              <a:avLst/>
            </a:prstGeom>
            <a:noFill/>
          </p:spPr>
          <p:txBody>
            <a:bodyPr wrap="square">
              <a:spAutoFit/>
            </a:bodyPr>
            <a:lstStyle/>
            <a:p>
              <a:r>
                <a:rPr lang="en-US" sz="1600" b="1" i="1" dirty="0">
                  <a:solidFill>
                    <a:srgbClr val="127092"/>
                  </a:solidFill>
                  <a:latin typeface="Cavolini" panose="03000502040302020204" pitchFamily="66" charset="0"/>
                  <a:cs typeface="Cavolini" panose="03000502040302020204" pitchFamily="66" charset="0"/>
                </a:rPr>
                <a:t>Efficient IoT Enablement</a:t>
              </a:r>
              <a:endParaRPr lang="en-US" sz="1600" dirty="0"/>
            </a:p>
          </p:txBody>
        </p:sp>
        <p:sp>
          <p:nvSpPr>
            <p:cNvPr id="6145" name="TextBox 6144">
              <a:extLst>
                <a:ext uri="{FF2B5EF4-FFF2-40B4-BE49-F238E27FC236}">
                  <a16:creationId xmlns:a16="http://schemas.microsoft.com/office/drawing/2014/main" id="{64B6510C-8E29-A7BA-1A97-ED36734893B7}"/>
                </a:ext>
              </a:extLst>
            </p:cNvPr>
            <p:cNvSpPr txBox="1"/>
            <p:nvPr/>
          </p:nvSpPr>
          <p:spPr>
            <a:xfrm>
              <a:off x="6496042" y="1723160"/>
              <a:ext cx="5161970" cy="642548"/>
            </a:xfrm>
            <a:prstGeom prst="rect">
              <a:avLst/>
            </a:prstGeom>
            <a:noFill/>
          </p:spPr>
          <p:txBody>
            <a:bodyPr wrap="square">
              <a:spAutoFit/>
            </a:bodyPr>
            <a:lstStyle/>
            <a:p>
              <a:pPr>
                <a:lnSpc>
                  <a:spcPts val="2200"/>
                </a:lnSpc>
                <a:spcBef>
                  <a:spcPts val="0"/>
                </a:spcBef>
              </a:pPr>
              <a:r>
                <a:rPr lang="en-US" sz="1600" b="1" i="1" dirty="0">
                  <a:solidFill>
                    <a:srgbClr val="127092"/>
                  </a:solidFill>
                  <a:latin typeface="Cavolini" panose="03000502040302020204" pitchFamily="66" charset="0"/>
                  <a:cs typeface="Cavolini" panose="03000502040302020204" pitchFamily="66" charset="0"/>
                </a:rPr>
                <a:t>Rel-19 is the last frontier to deliver the promises of 5G Advanced System: </a:t>
              </a:r>
            </a:p>
          </p:txBody>
        </p:sp>
        <p:sp>
          <p:nvSpPr>
            <p:cNvPr id="6148" name="TextBox 6147">
              <a:extLst>
                <a:ext uri="{FF2B5EF4-FFF2-40B4-BE49-F238E27FC236}">
                  <a16:creationId xmlns:a16="http://schemas.microsoft.com/office/drawing/2014/main" id="{4740895C-8832-5F8E-8308-DFC3A2B3ADCD}"/>
                </a:ext>
              </a:extLst>
            </p:cNvPr>
            <p:cNvSpPr txBox="1"/>
            <p:nvPr/>
          </p:nvSpPr>
          <p:spPr>
            <a:xfrm>
              <a:off x="6544562" y="5069955"/>
              <a:ext cx="5161970" cy="642548"/>
            </a:xfrm>
            <a:prstGeom prst="rect">
              <a:avLst/>
            </a:prstGeom>
            <a:noFill/>
          </p:spPr>
          <p:txBody>
            <a:bodyPr wrap="square">
              <a:spAutoFit/>
            </a:bodyPr>
            <a:lstStyle/>
            <a:p>
              <a:pPr>
                <a:lnSpc>
                  <a:spcPts val="2200"/>
                </a:lnSpc>
                <a:spcBef>
                  <a:spcPts val="0"/>
                </a:spcBef>
              </a:pPr>
              <a:r>
                <a:rPr lang="en-US" sz="1600" b="1" i="1" dirty="0">
                  <a:solidFill>
                    <a:srgbClr val="127092"/>
                  </a:solidFill>
                  <a:latin typeface="Cavolini" panose="03000502040302020204" pitchFamily="66" charset="0"/>
                  <a:cs typeface="Cavolini" panose="03000502040302020204" pitchFamily="66" charset="0"/>
                </a:rPr>
                <a:t>Furthermore, Rel-19 should also be the </a:t>
              </a:r>
              <a:r>
                <a:rPr lang="en-US" sz="1600" b="1" i="1" dirty="0">
                  <a:solidFill>
                    <a:srgbClr val="127092"/>
                  </a:solidFill>
                  <a:effectLst>
                    <a:outerShdw blurRad="38100" dist="38100" dir="2700000" algn="tl">
                      <a:srgbClr val="000000">
                        <a:alpha val="43137"/>
                      </a:srgbClr>
                    </a:outerShdw>
                  </a:effectLst>
                  <a:latin typeface="Cavolini" panose="03000502040302020204" pitchFamily="66" charset="0"/>
                  <a:cs typeface="Cavolini" panose="03000502040302020204" pitchFamily="66" charset="0"/>
                </a:rPr>
                <a:t>stepping-stone</a:t>
              </a:r>
              <a:r>
                <a:rPr lang="en-US" sz="1600" b="1" i="1" dirty="0">
                  <a:solidFill>
                    <a:srgbClr val="127092"/>
                  </a:solidFill>
                  <a:latin typeface="Cavolini" panose="03000502040302020204" pitchFamily="66" charset="0"/>
                  <a:cs typeface="Cavolini" panose="03000502040302020204" pitchFamily="66" charset="0"/>
                </a:rPr>
                <a:t> towards the 6G visions. </a:t>
              </a:r>
            </a:p>
          </p:txBody>
        </p:sp>
      </p:grpSp>
      <p:pic>
        <p:nvPicPr>
          <p:cNvPr id="6151" name="Picture 6150" descr="A blue check mark on a black background&#10;&#10;Description automatically generated">
            <a:extLst>
              <a:ext uri="{FF2B5EF4-FFF2-40B4-BE49-F238E27FC236}">
                <a16:creationId xmlns:a16="http://schemas.microsoft.com/office/drawing/2014/main" id="{FB9FF0FB-F690-EC01-7962-F7BE79EE2CE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128516" y="2530907"/>
            <a:ext cx="404713" cy="396453"/>
          </a:xfrm>
          <a:prstGeom prst="rect">
            <a:avLst/>
          </a:prstGeom>
        </p:spPr>
      </p:pic>
      <p:pic>
        <p:nvPicPr>
          <p:cNvPr id="6152" name="Picture 6151" descr="A blue check mark on a black background&#10;&#10;Description automatically generated">
            <a:extLst>
              <a:ext uri="{FF2B5EF4-FFF2-40B4-BE49-F238E27FC236}">
                <a16:creationId xmlns:a16="http://schemas.microsoft.com/office/drawing/2014/main" id="{468C345B-E037-EDA0-34C7-5992680524A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121868" y="2903007"/>
            <a:ext cx="404713" cy="396453"/>
          </a:xfrm>
          <a:prstGeom prst="rect">
            <a:avLst/>
          </a:prstGeom>
        </p:spPr>
      </p:pic>
      <p:pic>
        <p:nvPicPr>
          <p:cNvPr id="6153" name="Picture 6152" descr="A blue check mark on a black background&#10;&#10;Description automatically generated">
            <a:extLst>
              <a:ext uri="{FF2B5EF4-FFF2-40B4-BE49-F238E27FC236}">
                <a16:creationId xmlns:a16="http://schemas.microsoft.com/office/drawing/2014/main" id="{8899208E-7AF4-BD88-6A89-30DB4EAA048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121868" y="3302009"/>
            <a:ext cx="404713" cy="396453"/>
          </a:xfrm>
          <a:prstGeom prst="rect">
            <a:avLst/>
          </a:prstGeom>
        </p:spPr>
      </p:pic>
      <p:pic>
        <p:nvPicPr>
          <p:cNvPr id="6154" name="Picture 6153" descr="A blue check mark on a black background&#10;&#10;Description automatically generated">
            <a:extLst>
              <a:ext uri="{FF2B5EF4-FFF2-40B4-BE49-F238E27FC236}">
                <a16:creationId xmlns:a16="http://schemas.microsoft.com/office/drawing/2014/main" id="{C9CC5550-75D9-D9C6-736D-AD633331EA3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123633" y="3679179"/>
            <a:ext cx="404713" cy="396453"/>
          </a:xfrm>
          <a:prstGeom prst="rect">
            <a:avLst/>
          </a:prstGeom>
        </p:spPr>
      </p:pic>
      <p:pic>
        <p:nvPicPr>
          <p:cNvPr id="6155" name="Picture 6154" descr="A blue check mark on a black background&#10;&#10;Description automatically generated">
            <a:extLst>
              <a:ext uri="{FF2B5EF4-FFF2-40B4-BE49-F238E27FC236}">
                <a16:creationId xmlns:a16="http://schemas.microsoft.com/office/drawing/2014/main" id="{09F8A90B-FEFD-232A-43D6-30BC2C601CE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151428" y="4251289"/>
            <a:ext cx="404713" cy="396453"/>
          </a:xfrm>
          <a:prstGeom prst="rect">
            <a:avLst/>
          </a:prstGeom>
        </p:spPr>
      </p:pic>
      <p:pic>
        <p:nvPicPr>
          <p:cNvPr id="6156" name="Picture 6155" descr="A blue check mark on a black background&#10;&#10;Description automatically generated">
            <a:extLst>
              <a:ext uri="{FF2B5EF4-FFF2-40B4-BE49-F238E27FC236}">
                <a16:creationId xmlns:a16="http://schemas.microsoft.com/office/drawing/2014/main" id="{19AE77DA-BFEC-8EF3-68BA-D631AD92CF8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135988" y="4839961"/>
            <a:ext cx="404713" cy="396453"/>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Rectangle 123">
            <a:extLst>
              <a:ext uri="{FF2B5EF4-FFF2-40B4-BE49-F238E27FC236}">
                <a16:creationId xmlns:a16="http://schemas.microsoft.com/office/drawing/2014/main" id="{9F2C2844-37B4-EC66-655F-09E62823351B}"/>
              </a:ext>
            </a:extLst>
          </p:cNvPr>
          <p:cNvSpPr/>
          <p:nvPr/>
        </p:nvSpPr>
        <p:spPr>
          <a:xfrm>
            <a:off x="4020297" y="6057221"/>
            <a:ext cx="4359981" cy="335931"/>
          </a:xfrm>
          <a:prstGeom prst="rect">
            <a:avLst/>
          </a:prstGeom>
          <a:solidFill>
            <a:srgbClr val="B1D25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nvGrpSpPr>
          <p:cNvPr id="83" name="Group 82">
            <a:extLst>
              <a:ext uri="{FF2B5EF4-FFF2-40B4-BE49-F238E27FC236}">
                <a16:creationId xmlns:a16="http://schemas.microsoft.com/office/drawing/2014/main" id="{CD025E2C-B351-4B10-CB00-6658D6571CAC}"/>
              </a:ext>
            </a:extLst>
          </p:cNvPr>
          <p:cNvGrpSpPr/>
          <p:nvPr/>
        </p:nvGrpSpPr>
        <p:grpSpPr>
          <a:xfrm>
            <a:off x="9195002" y="2921492"/>
            <a:ext cx="2915037" cy="1652299"/>
            <a:chOff x="3143381" y="2129424"/>
            <a:chExt cx="2915039" cy="2254685"/>
          </a:xfrm>
          <a:solidFill>
            <a:schemeClr val="bg1">
              <a:lumMod val="95000"/>
            </a:schemeClr>
          </a:solidFill>
        </p:grpSpPr>
        <p:sp>
          <p:nvSpPr>
            <p:cNvPr id="84" name="Rectangle: Rounded Corners 83">
              <a:extLst>
                <a:ext uri="{FF2B5EF4-FFF2-40B4-BE49-F238E27FC236}">
                  <a16:creationId xmlns:a16="http://schemas.microsoft.com/office/drawing/2014/main" id="{FA2EECEC-FAD7-B81D-208D-75737DFD0B5F}"/>
                </a:ext>
              </a:extLst>
            </p:cNvPr>
            <p:cNvSpPr/>
            <p:nvPr/>
          </p:nvSpPr>
          <p:spPr>
            <a:xfrm>
              <a:off x="3143384" y="2129424"/>
              <a:ext cx="2915036" cy="2254685"/>
            </a:xfrm>
            <a:prstGeom prst="roundRect">
              <a:avLst/>
            </a:prstGeom>
            <a:grpFill/>
            <a:ln w="12700" cap="flat">
              <a:no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Rectangle: Rounded Corners 84">
              <a:extLst>
                <a:ext uri="{FF2B5EF4-FFF2-40B4-BE49-F238E27FC236}">
                  <a16:creationId xmlns:a16="http://schemas.microsoft.com/office/drawing/2014/main" id="{A29062F6-8164-2C44-C4E3-0B7E278790DE}"/>
                </a:ext>
              </a:extLst>
            </p:cNvPr>
            <p:cNvSpPr/>
            <p:nvPr/>
          </p:nvSpPr>
          <p:spPr>
            <a:xfrm>
              <a:off x="3143381" y="2129425"/>
              <a:ext cx="2915037" cy="413359"/>
            </a:xfrm>
            <a:prstGeom prst="roundRect">
              <a:avLst>
                <a:gd name="adj" fmla="val 42754"/>
              </a:avLst>
            </a:prstGeom>
            <a:grpFill/>
            <a:ln w="12700" cap="flat">
              <a:solidFill>
                <a:schemeClr val="accent1"/>
              </a:solid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 name="标题 1">
            <a:extLst>
              <a:ext uri="{FF2B5EF4-FFF2-40B4-BE49-F238E27FC236}">
                <a16:creationId xmlns:a16="http://schemas.microsoft.com/office/drawing/2014/main" id="{9BABE6B2-1940-49E0-BA46-D080CC323924}"/>
              </a:ext>
            </a:extLst>
          </p:cNvPr>
          <p:cNvSpPr>
            <a:spLocks noGrp="1"/>
          </p:cNvSpPr>
          <p:nvPr>
            <p:ph type="title"/>
          </p:nvPr>
        </p:nvSpPr>
        <p:spPr>
          <a:xfrm>
            <a:off x="2990465" y="334693"/>
            <a:ext cx="5847841" cy="374103"/>
          </a:xfrm>
        </p:spPr>
        <p:txBody>
          <a:bodyPr>
            <a:noAutofit/>
          </a:bodyPr>
          <a:lstStyle/>
          <a:p>
            <a:r>
              <a:rPr lang="en-US" altLang="zh-CN" sz="4000" dirty="0">
                <a:effectLst>
                  <a:outerShdw blurRad="38100" dist="38100" dir="2700000" algn="tl">
                    <a:srgbClr val="000000">
                      <a:alpha val="43137"/>
                    </a:srgbClr>
                  </a:outerShdw>
                </a:effectLst>
                <a:latin typeface="Abadi" panose="020B0604020104020204" pitchFamily="34" charset="0"/>
              </a:rPr>
              <a:t>R19 Priority from OPPO</a:t>
            </a:r>
            <a:endParaRPr lang="zh-CN" altLang="en-US" sz="4000" dirty="0">
              <a:effectLst>
                <a:outerShdw blurRad="38100" dist="38100" dir="2700000" algn="tl">
                  <a:srgbClr val="000000">
                    <a:alpha val="43137"/>
                  </a:srgbClr>
                </a:outerShdw>
              </a:effectLst>
              <a:latin typeface="Abadi" panose="020B0604020104020204" pitchFamily="34" charset="0"/>
            </a:endParaRPr>
          </a:p>
        </p:txBody>
      </p:sp>
      <p:grpSp>
        <p:nvGrpSpPr>
          <p:cNvPr id="37" name="Group 36">
            <a:extLst>
              <a:ext uri="{FF2B5EF4-FFF2-40B4-BE49-F238E27FC236}">
                <a16:creationId xmlns:a16="http://schemas.microsoft.com/office/drawing/2014/main" id="{BE14CCAA-A670-7E61-4511-122F9512D301}"/>
              </a:ext>
            </a:extLst>
          </p:cNvPr>
          <p:cNvGrpSpPr/>
          <p:nvPr/>
        </p:nvGrpSpPr>
        <p:grpSpPr>
          <a:xfrm>
            <a:off x="128787" y="859696"/>
            <a:ext cx="11934073" cy="466512"/>
            <a:chOff x="128787" y="859696"/>
            <a:chExt cx="11934073" cy="544830"/>
          </a:xfrm>
        </p:grpSpPr>
        <p:sp>
          <p:nvSpPr>
            <p:cNvPr id="7" name="Rectangle: Rounded Corners 6">
              <a:extLst>
                <a:ext uri="{FF2B5EF4-FFF2-40B4-BE49-F238E27FC236}">
                  <a16:creationId xmlns:a16="http://schemas.microsoft.com/office/drawing/2014/main" id="{04356548-F1EE-E507-DED8-ABFB18A363A2}"/>
                </a:ext>
              </a:extLst>
            </p:cNvPr>
            <p:cNvSpPr/>
            <p:nvPr/>
          </p:nvSpPr>
          <p:spPr>
            <a:xfrm>
              <a:off x="128787" y="859696"/>
              <a:ext cx="2915038" cy="544830"/>
            </a:xfrm>
            <a:prstGeom prst="roundRect">
              <a:avLst/>
            </a:prstGeom>
            <a:solidFill>
              <a:srgbClr val="336600"/>
            </a:solidFill>
            <a:ln w="12700" cap="flat">
              <a:noFill/>
              <a:miter lim="400000"/>
            </a:ln>
            <a:effectLst>
              <a:glow rad="101600">
                <a:schemeClr val="accent5">
                  <a:satMod val="175000"/>
                  <a:alpha val="40000"/>
                </a:schemeClr>
              </a:glo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chemeClr val="bg1">
                    <a:lumMod val="95000"/>
                  </a:schemeClr>
                </a:solidFill>
                <a:effectLst/>
                <a:uFillTx/>
                <a:latin typeface="+mn-lt"/>
                <a:ea typeface="+mn-ea"/>
                <a:cs typeface="+mn-cs"/>
                <a:sym typeface="Helvetica Neue Medium"/>
              </a:endParaRPr>
            </a:p>
          </p:txBody>
        </p:sp>
        <p:sp>
          <p:nvSpPr>
            <p:cNvPr id="8" name="TextBox 7">
              <a:extLst>
                <a:ext uri="{FF2B5EF4-FFF2-40B4-BE49-F238E27FC236}">
                  <a16:creationId xmlns:a16="http://schemas.microsoft.com/office/drawing/2014/main" id="{34CA51DD-3C3C-18FC-1252-D8C663BDB992}"/>
                </a:ext>
              </a:extLst>
            </p:cNvPr>
            <p:cNvSpPr txBox="1"/>
            <p:nvPr/>
          </p:nvSpPr>
          <p:spPr>
            <a:xfrm>
              <a:off x="232517" y="917262"/>
              <a:ext cx="265778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b="1" dirty="0">
                  <a:solidFill>
                    <a:schemeClr val="bg1">
                      <a:lumMod val="95000"/>
                    </a:schemeClr>
                  </a:solidFill>
                  <a:effectLst>
                    <a:outerShdw blurRad="38100" dist="38100" dir="2700000" algn="tl">
                      <a:srgbClr val="000000">
                        <a:alpha val="43137"/>
                      </a:srgbClr>
                    </a:outerShdw>
                  </a:effectLst>
                  <a:latin typeface="Abadi" panose="020B0604020104020204" pitchFamily="34" charset="0"/>
                  <a:ea typeface="Helvetica Neue"/>
                  <a:cs typeface="Helvetica Neue"/>
                  <a:sym typeface="Helvetica Neue"/>
                </a:rPr>
                <a:t>Adv. Features Towards 6G</a:t>
              </a:r>
              <a:endParaRPr kumimoji="0" lang="en-US" b="1" i="0" u="none" strike="noStrike" cap="none" spc="0" normalizeH="0" baseline="0" dirty="0">
                <a:ln>
                  <a:noFill/>
                </a:ln>
                <a:solidFill>
                  <a:schemeClr val="bg1">
                    <a:lumMod val="95000"/>
                  </a:schemeClr>
                </a:solidFill>
                <a:effectLst>
                  <a:outerShdw blurRad="38100" dist="38100" dir="2700000" algn="tl">
                    <a:srgbClr val="000000">
                      <a:alpha val="43137"/>
                    </a:srgbClr>
                  </a:outerShdw>
                </a:effectLst>
                <a:uFillTx/>
                <a:latin typeface="Abadi" panose="020B0604020104020204" pitchFamily="34" charset="0"/>
                <a:ea typeface="Helvetica Neue"/>
                <a:cs typeface="Helvetica Neue"/>
                <a:sym typeface="Helvetica Neue"/>
              </a:endParaRPr>
            </a:p>
          </p:txBody>
        </p:sp>
        <p:sp>
          <p:nvSpPr>
            <p:cNvPr id="19" name="Rectangle: Rounded Corners 18">
              <a:extLst>
                <a:ext uri="{FF2B5EF4-FFF2-40B4-BE49-F238E27FC236}">
                  <a16:creationId xmlns:a16="http://schemas.microsoft.com/office/drawing/2014/main" id="{3FD1CA65-39DF-A176-6430-A4EB4DAD18DF}"/>
                </a:ext>
              </a:extLst>
            </p:cNvPr>
            <p:cNvSpPr/>
            <p:nvPr/>
          </p:nvSpPr>
          <p:spPr>
            <a:xfrm>
              <a:off x="3143384" y="859696"/>
              <a:ext cx="2915038" cy="544830"/>
            </a:xfrm>
            <a:prstGeom prst="roundRect">
              <a:avLst/>
            </a:prstGeom>
            <a:solidFill>
              <a:srgbClr val="336600"/>
            </a:solidFill>
            <a:ln w="12700" cap="flat">
              <a:noFill/>
              <a:miter lim="400000"/>
            </a:ln>
            <a:effectLst>
              <a:glow rad="101600">
                <a:schemeClr val="accent5">
                  <a:satMod val="175000"/>
                  <a:alpha val="40000"/>
                </a:schemeClr>
              </a:glo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chemeClr val="bg1">
                    <a:lumMod val="95000"/>
                  </a:schemeClr>
                </a:solidFill>
                <a:effectLst/>
                <a:uFillTx/>
                <a:latin typeface="+mn-lt"/>
                <a:ea typeface="+mn-ea"/>
                <a:cs typeface="+mn-cs"/>
                <a:sym typeface="Helvetica Neue Medium"/>
              </a:endParaRPr>
            </a:p>
          </p:txBody>
        </p:sp>
        <p:sp>
          <p:nvSpPr>
            <p:cNvPr id="20" name="TextBox 19">
              <a:extLst>
                <a:ext uri="{FF2B5EF4-FFF2-40B4-BE49-F238E27FC236}">
                  <a16:creationId xmlns:a16="http://schemas.microsoft.com/office/drawing/2014/main" id="{64199364-E4B4-6DD8-0B61-6596FDBE9276}"/>
                </a:ext>
              </a:extLst>
            </p:cNvPr>
            <p:cNvSpPr txBox="1"/>
            <p:nvPr/>
          </p:nvSpPr>
          <p:spPr>
            <a:xfrm>
              <a:off x="3334788" y="894112"/>
              <a:ext cx="2428550" cy="4073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1600" b="1" i="0" u="none" strike="noStrike" cap="none" spc="0" normalizeH="0" baseline="0" dirty="0">
                  <a:ln>
                    <a:noFill/>
                  </a:ln>
                  <a:solidFill>
                    <a:schemeClr val="bg1">
                      <a:lumMod val="95000"/>
                    </a:schemeClr>
                  </a:solidFill>
                  <a:effectLst>
                    <a:outerShdw blurRad="38100" dist="38100" dir="2700000" algn="tl">
                      <a:srgbClr val="000000">
                        <a:alpha val="43137"/>
                      </a:srgbClr>
                    </a:outerShdw>
                  </a:effectLst>
                  <a:uFillTx/>
                  <a:latin typeface="Abadi" panose="020B0604020104020204" pitchFamily="34" charset="0"/>
                  <a:ea typeface="Helvetica Neue"/>
                  <a:cs typeface="Helvetica Neue"/>
                  <a:sym typeface="Helvetica Neue"/>
                </a:rPr>
                <a:t>Ultra-Realtime </a:t>
              </a:r>
              <a:r>
                <a:rPr lang="en-US" sz="1600" b="1" dirty="0">
                  <a:solidFill>
                    <a:schemeClr val="bg1">
                      <a:lumMod val="95000"/>
                    </a:schemeClr>
                  </a:solidFill>
                  <a:effectLst>
                    <a:outerShdw blurRad="38100" dist="38100" dir="2700000" algn="tl">
                      <a:srgbClr val="000000">
                        <a:alpha val="43137"/>
                      </a:srgbClr>
                    </a:outerShdw>
                  </a:effectLst>
                  <a:latin typeface="Abadi" panose="020B0604020104020204" pitchFamily="34" charset="0"/>
                  <a:ea typeface="Helvetica Neue"/>
                  <a:cs typeface="Helvetica Neue"/>
                  <a:sym typeface="Helvetica Neue"/>
                </a:rPr>
                <a:t>Applications</a:t>
              </a:r>
              <a:endParaRPr kumimoji="0" lang="en-US" sz="1600" b="1" i="0" u="none" strike="noStrike" cap="none" spc="0" normalizeH="0" baseline="0" dirty="0">
                <a:ln>
                  <a:noFill/>
                </a:ln>
                <a:solidFill>
                  <a:schemeClr val="bg1">
                    <a:lumMod val="95000"/>
                  </a:schemeClr>
                </a:solidFill>
                <a:effectLst>
                  <a:outerShdw blurRad="38100" dist="38100" dir="2700000" algn="tl">
                    <a:srgbClr val="000000">
                      <a:alpha val="43137"/>
                    </a:srgbClr>
                  </a:outerShdw>
                </a:effectLst>
                <a:uFillTx/>
                <a:latin typeface="Abadi" panose="020B0604020104020204" pitchFamily="34" charset="0"/>
                <a:ea typeface="Helvetica Neue"/>
                <a:cs typeface="Helvetica Neue"/>
                <a:sym typeface="Helvetica Neue"/>
              </a:endParaRPr>
            </a:p>
          </p:txBody>
        </p:sp>
        <p:sp>
          <p:nvSpPr>
            <p:cNvPr id="21" name="Rectangle: Rounded Corners 20">
              <a:extLst>
                <a:ext uri="{FF2B5EF4-FFF2-40B4-BE49-F238E27FC236}">
                  <a16:creationId xmlns:a16="http://schemas.microsoft.com/office/drawing/2014/main" id="{479E21F6-CC3A-3ACE-ECCB-968E20E614AB}"/>
                </a:ext>
              </a:extLst>
            </p:cNvPr>
            <p:cNvSpPr/>
            <p:nvPr/>
          </p:nvSpPr>
          <p:spPr>
            <a:xfrm>
              <a:off x="6145455" y="859696"/>
              <a:ext cx="2915038" cy="544830"/>
            </a:xfrm>
            <a:prstGeom prst="roundRect">
              <a:avLst/>
            </a:prstGeom>
            <a:solidFill>
              <a:srgbClr val="336600"/>
            </a:solidFill>
            <a:ln w="12700" cap="flat">
              <a:noFill/>
              <a:miter lim="400000"/>
            </a:ln>
            <a:effectLst>
              <a:glow rad="101600">
                <a:schemeClr val="accent5">
                  <a:satMod val="175000"/>
                  <a:alpha val="40000"/>
                </a:schemeClr>
              </a:glo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chemeClr val="bg1">
                    <a:lumMod val="95000"/>
                  </a:schemeClr>
                </a:solidFill>
                <a:effectLst/>
                <a:uFillTx/>
                <a:latin typeface="+mn-lt"/>
                <a:ea typeface="+mn-ea"/>
                <a:cs typeface="+mn-cs"/>
                <a:sym typeface="Helvetica Neue Medium"/>
              </a:endParaRPr>
            </a:p>
          </p:txBody>
        </p:sp>
        <p:sp>
          <p:nvSpPr>
            <p:cNvPr id="22" name="TextBox 21">
              <a:extLst>
                <a:ext uri="{FF2B5EF4-FFF2-40B4-BE49-F238E27FC236}">
                  <a16:creationId xmlns:a16="http://schemas.microsoft.com/office/drawing/2014/main" id="{BE719F0B-FB47-AA87-3C46-BD1B32F03569}"/>
                </a:ext>
              </a:extLst>
            </p:cNvPr>
            <p:cNvSpPr txBox="1"/>
            <p:nvPr/>
          </p:nvSpPr>
          <p:spPr>
            <a:xfrm>
              <a:off x="6193141" y="917262"/>
              <a:ext cx="2819683"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b="1" dirty="0">
                  <a:solidFill>
                    <a:schemeClr val="bg1">
                      <a:lumMod val="95000"/>
                    </a:schemeClr>
                  </a:solidFill>
                  <a:effectLst>
                    <a:outerShdw blurRad="38100" dist="38100" dir="2700000" algn="tl">
                      <a:srgbClr val="000000">
                        <a:alpha val="43137"/>
                      </a:srgbClr>
                    </a:outerShdw>
                  </a:effectLst>
                  <a:latin typeface="Abadi" panose="020B0604020104020204" pitchFamily="34" charset="0"/>
                  <a:ea typeface="Helvetica Neue"/>
                  <a:cs typeface="Helvetica Neue"/>
                  <a:sym typeface="Helvetica Neue"/>
                </a:rPr>
                <a:t>System Capacity Expansions</a:t>
              </a:r>
              <a:endParaRPr kumimoji="0" lang="en-US" b="1" i="0" u="none" strike="noStrike" cap="none" spc="0" normalizeH="0" baseline="0" dirty="0">
                <a:ln>
                  <a:noFill/>
                </a:ln>
                <a:solidFill>
                  <a:schemeClr val="bg1">
                    <a:lumMod val="95000"/>
                  </a:schemeClr>
                </a:solidFill>
                <a:effectLst>
                  <a:outerShdw blurRad="38100" dist="38100" dir="2700000" algn="tl">
                    <a:srgbClr val="000000">
                      <a:alpha val="43137"/>
                    </a:srgbClr>
                  </a:outerShdw>
                </a:effectLst>
                <a:uFillTx/>
                <a:latin typeface="Abadi" panose="020B0604020104020204" pitchFamily="34" charset="0"/>
                <a:ea typeface="Helvetica Neue"/>
                <a:cs typeface="Helvetica Neue"/>
                <a:sym typeface="Helvetica Neue"/>
              </a:endParaRPr>
            </a:p>
          </p:txBody>
        </p:sp>
        <p:sp>
          <p:nvSpPr>
            <p:cNvPr id="23" name="Rectangle: Rounded Corners 22">
              <a:extLst>
                <a:ext uri="{FF2B5EF4-FFF2-40B4-BE49-F238E27FC236}">
                  <a16:creationId xmlns:a16="http://schemas.microsoft.com/office/drawing/2014/main" id="{5EE8FA93-D7EB-820D-435C-A94FDA210B69}"/>
                </a:ext>
              </a:extLst>
            </p:cNvPr>
            <p:cNvSpPr/>
            <p:nvPr/>
          </p:nvSpPr>
          <p:spPr>
            <a:xfrm>
              <a:off x="9147822" y="859696"/>
              <a:ext cx="2915038" cy="544830"/>
            </a:xfrm>
            <a:prstGeom prst="roundRect">
              <a:avLst/>
            </a:prstGeom>
            <a:solidFill>
              <a:srgbClr val="336600"/>
            </a:solidFill>
            <a:ln w="12700" cap="flat">
              <a:noFill/>
              <a:miter lim="400000"/>
            </a:ln>
            <a:effectLst>
              <a:glow rad="101600">
                <a:schemeClr val="accent5">
                  <a:satMod val="175000"/>
                  <a:alpha val="40000"/>
                </a:schemeClr>
              </a:glow>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chemeClr val="bg1">
                    <a:lumMod val="95000"/>
                  </a:schemeClr>
                </a:solidFill>
                <a:effectLst/>
                <a:uFillTx/>
                <a:latin typeface="+mn-lt"/>
                <a:ea typeface="+mn-ea"/>
                <a:cs typeface="+mn-cs"/>
                <a:sym typeface="Helvetica Neue Medium"/>
              </a:endParaRPr>
            </a:p>
          </p:txBody>
        </p:sp>
        <p:sp>
          <p:nvSpPr>
            <p:cNvPr id="24" name="TextBox 23">
              <a:extLst>
                <a:ext uri="{FF2B5EF4-FFF2-40B4-BE49-F238E27FC236}">
                  <a16:creationId xmlns:a16="http://schemas.microsoft.com/office/drawing/2014/main" id="{6D646691-9092-EC89-FB36-FA11B2E85258}"/>
                </a:ext>
              </a:extLst>
            </p:cNvPr>
            <p:cNvSpPr txBox="1"/>
            <p:nvPr/>
          </p:nvSpPr>
          <p:spPr>
            <a:xfrm>
              <a:off x="9280408" y="885400"/>
              <a:ext cx="2600071" cy="4433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b="1" i="0" u="none" strike="noStrike" cap="none" spc="0" normalizeH="0" baseline="0" dirty="0">
                  <a:ln>
                    <a:noFill/>
                  </a:ln>
                  <a:solidFill>
                    <a:schemeClr val="bg1">
                      <a:lumMod val="95000"/>
                    </a:schemeClr>
                  </a:solidFill>
                  <a:effectLst>
                    <a:outerShdw blurRad="38100" dist="38100" dir="2700000" algn="tl">
                      <a:srgbClr val="000000">
                        <a:alpha val="43137"/>
                      </a:srgbClr>
                    </a:outerShdw>
                  </a:effectLst>
                  <a:uFillTx/>
                  <a:latin typeface="Abadi" panose="020B0604020104020204" pitchFamily="34" charset="0"/>
                  <a:ea typeface="Helvetica Neue"/>
                  <a:cs typeface="Helvetica Neue"/>
                  <a:sym typeface="Helvetica Neue"/>
                </a:rPr>
                <a:t>Misc. &amp; Cont’ from Rel-18</a:t>
              </a:r>
            </a:p>
          </p:txBody>
        </p:sp>
      </p:grpSp>
      <p:grpSp>
        <p:nvGrpSpPr>
          <p:cNvPr id="29" name="Group 28">
            <a:extLst>
              <a:ext uri="{FF2B5EF4-FFF2-40B4-BE49-F238E27FC236}">
                <a16:creationId xmlns:a16="http://schemas.microsoft.com/office/drawing/2014/main" id="{432C850B-72D7-1D38-3452-423E91CB5A3D}"/>
              </a:ext>
            </a:extLst>
          </p:cNvPr>
          <p:cNvGrpSpPr/>
          <p:nvPr/>
        </p:nvGrpSpPr>
        <p:grpSpPr>
          <a:xfrm>
            <a:off x="128788" y="1410173"/>
            <a:ext cx="2914318" cy="1741448"/>
            <a:chOff x="3143381" y="2129424"/>
            <a:chExt cx="2915039" cy="2254685"/>
          </a:xfrm>
          <a:solidFill>
            <a:srgbClr val="CCCCFF"/>
          </a:solidFill>
        </p:grpSpPr>
        <p:sp>
          <p:nvSpPr>
            <p:cNvPr id="27" name="Rectangle: Rounded Corners 26">
              <a:extLst>
                <a:ext uri="{FF2B5EF4-FFF2-40B4-BE49-F238E27FC236}">
                  <a16:creationId xmlns:a16="http://schemas.microsoft.com/office/drawing/2014/main" id="{F8069496-8C53-8CA7-0D93-E9F4DB42D9C9}"/>
                </a:ext>
              </a:extLst>
            </p:cNvPr>
            <p:cNvSpPr/>
            <p:nvPr/>
          </p:nvSpPr>
          <p:spPr>
            <a:xfrm>
              <a:off x="3143384" y="2129424"/>
              <a:ext cx="2915036" cy="2254685"/>
            </a:xfrm>
            <a:prstGeom prst="roundRect">
              <a:avLst/>
            </a:prstGeom>
            <a:grpFill/>
            <a:ln w="12700" cap="flat">
              <a:no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8" name="Rectangle: Rounded Corners 27">
              <a:extLst>
                <a:ext uri="{FF2B5EF4-FFF2-40B4-BE49-F238E27FC236}">
                  <a16:creationId xmlns:a16="http://schemas.microsoft.com/office/drawing/2014/main" id="{A06B58EE-0B8E-CE27-9C84-5167E09A0858}"/>
                </a:ext>
              </a:extLst>
            </p:cNvPr>
            <p:cNvSpPr/>
            <p:nvPr/>
          </p:nvSpPr>
          <p:spPr>
            <a:xfrm>
              <a:off x="3143381" y="2129425"/>
              <a:ext cx="2915037" cy="413359"/>
            </a:xfrm>
            <a:prstGeom prst="roundRect">
              <a:avLst>
                <a:gd name="adj" fmla="val 42754"/>
              </a:avLst>
            </a:prstGeom>
            <a:grpFill/>
            <a:ln w="12700" cap="flat">
              <a:solidFill>
                <a:schemeClr val="accent1"/>
              </a:solid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30" name="TextBox 29">
            <a:extLst>
              <a:ext uri="{FF2B5EF4-FFF2-40B4-BE49-F238E27FC236}">
                <a16:creationId xmlns:a16="http://schemas.microsoft.com/office/drawing/2014/main" id="{F848AE87-3E82-F0E7-74F9-3A217EAA9666}"/>
              </a:ext>
            </a:extLst>
          </p:cNvPr>
          <p:cNvSpPr txBox="1"/>
          <p:nvPr/>
        </p:nvSpPr>
        <p:spPr>
          <a:xfrm>
            <a:off x="338498" y="1366866"/>
            <a:ext cx="2470869"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1600" b="1" i="0" u="none" strike="noStrike" cap="none" spc="0" normalizeH="0" baseline="0" dirty="0">
                <a:ln>
                  <a:noFill/>
                </a:ln>
                <a:solidFill>
                  <a:srgbClr val="000000"/>
                </a:solidFill>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rPr>
              <a:t>Multi-domai</a:t>
            </a:r>
            <a:r>
              <a:rPr lang="en-US" sz="1600" b="1" dirty="0">
                <a:solidFill>
                  <a:srgbClr val="000000"/>
                </a:solidFill>
                <a:effectLst>
                  <a:outerShdw blurRad="38100" dist="38100" dir="2700000" algn="tl">
                    <a:srgbClr val="000000">
                      <a:alpha val="43137"/>
                    </a:srgbClr>
                  </a:outerShdw>
                </a:effectLst>
                <a:latin typeface="Arial Narrow" panose="020B0606020202030204" pitchFamily="34" charset="0"/>
                <a:ea typeface="Helvetica Neue"/>
                <a:cs typeface="Helvetica Neue"/>
                <a:sym typeface="Helvetica Neue"/>
              </a:rPr>
              <a:t>n AI/ML (MDAIML)</a:t>
            </a:r>
            <a:endParaRPr kumimoji="0" lang="en-US" sz="1600" b="1" i="0" u="none" strike="noStrike" cap="none" spc="0" normalizeH="0" baseline="0" dirty="0">
              <a:ln>
                <a:noFill/>
              </a:ln>
              <a:solidFill>
                <a:srgbClr val="000000"/>
              </a:solidFill>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endParaRPr>
          </a:p>
        </p:txBody>
      </p:sp>
      <p:sp>
        <p:nvSpPr>
          <p:cNvPr id="31" name="TextBox 30">
            <a:extLst>
              <a:ext uri="{FF2B5EF4-FFF2-40B4-BE49-F238E27FC236}">
                <a16:creationId xmlns:a16="http://schemas.microsoft.com/office/drawing/2014/main" id="{00691ACA-CE37-BDE5-1278-CB2C03C81A2E}"/>
              </a:ext>
            </a:extLst>
          </p:cNvPr>
          <p:cNvSpPr txBox="1"/>
          <p:nvPr/>
        </p:nvSpPr>
        <p:spPr>
          <a:xfrm>
            <a:off x="128788" y="1739893"/>
            <a:ext cx="2915036" cy="11028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Based on R18 AI/ML framework and leveraged data sets from multiple 5G AI domains to support cross-domain AI/ML operations in order to improve the efficiency and the performance among various system functions and components, and to enable new classes of 5G services to support vertical. </a:t>
            </a:r>
          </a:p>
        </p:txBody>
      </p:sp>
      <p:grpSp>
        <p:nvGrpSpPr>
          <p:cNvPr id="32" name="Group 31">
            <a:extLst>
              <a:ext uri="{FF2B5EF4-FFF2-40B4-BE49-F238E27FC236}">
                <a16:creationId xmlns:a16="http://schemas.microsoft.com/office/drawing/2014/main" id="{ED2CBB2F-20FC-E13E-878D-4349EBF96EA4}"/>
              </a:ext>
            </a:extLst>
          </p:cNvPr>
          <p:cNvGrpSpPr/>
          <p:nvPr/>
        </p:nvGrpSpPr>
        <p:grpSpPr>
          <a:xfrm>
            <a:off x="128071" y="3214052"/>
            <a:ext cx="2914315" cy="1479976"/>
            <a:chOff x="3143381" y="2129424"/>
            <a:chExt cx="2915039" cy="2254685"/>
          </a:xfrm>
          <a:solidFill>
            <a:srgbClr val="CCCCFF"/>
          </a:solidFill>
        </p:grpSpPr>
        <p:sp>
          <p:nvSpPr>
            <p:cNvPr id="33" name="Rectangle: Rounded Corners 32">
              <a:extLst>
                <a:ext uri="{FF2B5EF4-FFF2-40B4-BE49-F238E27FC236}">
                  <a16:creationId xmlns:a16="http://schemas.microsoft.com/office/drawing/2014/main" id="{8D5F735D-6CFB-64DE-CB76-888937E4C884}"/>
                </a:ext>
              </a:extLst>
            </p:cNvPr>
            <p:cNvSpPr/>
            <p:nvPr/>
          </p:nvSpPr>
          <p:spPr>
            <a:xfrm>
              <a:off x="3143384" y="2129424"/>
              <a:ext cx="2915036" cy="2254685"/>
            </a:xfrm>
            <a:prstGeom prst="roundRect">
              <a:avLst/>
            </a:prstGeom>
            <a:grpFill/>
            <a:ln w="12700" cap="flat">
              <a:no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4" name="Rectangle: Rounded Corners 33">
              <a:extLst>
                <a:ext uri="{FF2B5EF4-FFF2-40B4-BE49-F238E27FC236}">
                  <a16:creationId xmlns:a16="http://schemas.microsoft.com/office/drawing/2014/main" id="{6887394C-7041-BAF4-B36C-0CAFAE8E9904}"/>
                </a:ext>
              </a:extLst>
            </p:cNvPr>
            <p:cNvSpPr/>
            <p:nvPr/>
          </p:nvSpPr>
          <p:spPr>
            <a:xfrm>
              <a:off x="3143381" y="2129425"/>
              <a:ext cx="2915037" cy="413359"/>
            </a:xfrm>
            <a:prstGeom prst="roundRect">
              <a:avLst>
                <a:gd name="adj" fmla="val 42754"/>
              </a:avLst>
            </a:prstGeom>
            <a:grpFill/>
            <a:ln w="12700" cap="flat">
              <a:solidFill>
                <a:schemeClr val="accent1"/>
              </a:solid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35" name="TextBox 34">
            <a:extLst>
              <a:ext uri="{FF2B5EF4-FFF2-40B4-BE49-F238E27FC236}">
                <a16:creationId xmlns:a16="http://schemas.microsoft.com/office/drawing/2014/main" id="{3D163E56-45E2-DA1A-F438-596E19312D11}"/>
              </a:ext>
            </a:extLst>
          </p:cNvPr>
          <p:cNvSpPr txBox="1"/>
          <p:nvPr/>
        </p:nvSpPr>
        <p:spPr>
          <a:xfrm>
            <a:off x="770916" y="3170746"/>
            <a:ext cx="1604606"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1600" b="1" i="0" u="none" strike="noStrike" cap="none" spc="0" normalizeH="0" baseline="0" dirty="0">
                <a:ln>
                  <a:noFill/>
                </a:ln>
                <a:solidFill>
                  <a:srgbClr val="000000"/>
                </a:solidFill>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rPr>
              <a:t>Ambient IoT (AIoT)</a:t>
            </a:r>
          </a:p>
        </p:txBody>
      </p:sp>
      <p:cxnSp>
        <p:nvCxnSpPr>
          <p:cNvPr id="39" name="Straight Connector 38">
            <a:extLst>
              <a:ext uri="{FF2B5EF4-FFF2-40B4-BE49-F238E27FC236}">
                <a16:creationId xmlns:a16="http://schemas.microsoft.com/office/drawing/2014/main" id="{BDB9A262-F87C-198E-4E6E-C021B29BB32C}"/>
              </a:ext>
            </a:extLst>
          </p:cNvPr>
          <p:cNvCxnSpPr>
            <a:cxnSpLocks/>
          </p:cNvCxnSpPr>
          <p:nvPr/>
        </p:nvCxnSpPr>
        <p:spPr>
          <a:xfrm>
            <a:off x="128069" y="2842759"/>
            <a:ext cx="2915037" cy="0"/>
          </a:xfrm>
          <a:prstGeom prst="line">
            <a:avLst/>
          </a:prstGeom>
          <a:noFill/>
          <a:ln w="25400" cap="flat">
            <a:solidFill>
              <a:schemeClr val="tx1">
                <a:lumMod val="50000"/>
                <a:lumOff val="50000"/>
              </a:schemeClr>
            </a:solidFill>
            <a:prstDash val="solid"/>
            <a:miter lim="400000"/>
          </a:ln>
          <a:effectLst/>
          <a:sp3d/>
        </p:spPr>
        <p:style>
          <a:lnRef idx="0">
            <a:scrgbClr r="0" g="0" b="0"/>
          </a:lnRef>
          <a:fillRef idx="0">
            <a:scrgbClr r="0" g="0" b="0"/>
          </a:fillRef>
          <a:effectRef idx="0">
            <a:scrgbClr r="0" g="0" b="0"/>
          </a:effectRef>
          <a:fontRef idx="none"/>
        </p:style>
      </p:cxnSp>
      <p:sp>
        <p:nvSpPr>
          <p:cNvPr id="40" name="TextBox 39">
            <a:extLst>
              <a:ext uri="{FF2B5EF4-FFF2-40B4-BE49-F238E27FC236}">
                <a16:creationId xmlns:a16="http://schemas.microsoft.com/office/drawing/2014/main" id="{F13818DB-1A87-F1EB-2CC3-F896562FE243}"/>
              </a:ext>
            </a:extLst>
          </p:cNvPr>
          <p:cNvSpPr txBox="1"/>
          <p:nvPr/>
        </p:nvSpPr>
        <p:spPr>
          <a:xfrm>
            <a:off x="924845" y="4421608"/>
            <a:ext cx="1581291" cy="2693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RAN Impact (Y)</a:t>
            </a:r>
          </a:p>
        </p:txBody>
      </p:sp>
      <p:sp>
        <p:nvSpPr>
          <p:cNvPr id="44" name="TextBox 43">
            <a:extLst>
              <a:ext uri="{FF2B5EF4-FFF2-40B4-BE49-F238E27FC236}">
                <a16:creationId xmlns:a16="http://schemas.microsoft.com/office/drawing/2014/main" id="{891CBDEE-B181-E216-E49E-2019BD2E736F}"/>
              </a:ext>
            </a:extLst>
          </p:cNvPr>
          <p:cNvSpPr txBox="1"/>
          <p:nvPr/>
        </p:nvSpPr>
        <p:spPr>
          <a:xfrm>
            <a:off x="65918" y="3552003"/>
            <a:ext cx="3014600" cy="8617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ts val="1200"/>
              </a:lnSpc>
            </a:pPr>
            <a:r>
              <a:rPr lang="en-US" sz="1200" b="0" i="0" dirty="0">
                <a:solidFill>
                  <a:srgbClr val="000033"/>
                </a:solidFill>
                <a:effectLst/>
                <a:latin typeface="Arial Narrow" panose="020B0606020202030204" pitchFamily="34" charset="0"/>
              </a:rPr>
              <a:t>Ambient IoT leverages new classes of battery-less 3GPP devices referred as ambient IoT devices that do not have USIM to support small data communications across the radio spectrum by harnessing the power from ambient energy. </a:t>
            </a:r>
            <a:endParaRPr lang="en-US" sz="1200" dirty="0">
              <a:latin typeface="Arial Narrow" panose="020B0606020202030204" pitchFamily="34" charset="0"/>
            </a:endParaRPr>
          </a:p>
        </p:txBody>
      </p:sp>
      <p:sp>
        <p:nvSpPr>
          <p:cNvPr id="45" name="TextBox 44">
            <a:extLst>
              <a:ext uri="{FF2B5EF4-FFF2-40B4-BE49-F238E27FC236}">
                <a16:creationId xmlns:a16="http://schemas.microsoft.com/office/drawing/2014/main" id="{678BF9EF-9B8E-B29A-B97C-6F2BAE747AD4}"/>
              </a:ext>
            </a:extLst>
          </p:cNvPr>
          <p:cNvSpPr txBox="1"/>
          <p:nvPr/>
        </p:nvSpPr>
        <p:spPr>
          <a:xfrm>
            <a:off x="1002414" y="2876263"/>
            <a:ext cx="1360462" cy="2693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RAN Impact (Y)</a:t>
            </a:r>
          </a:p>
        </p:txBody>
      </p:sp>
      <p:cxnSp>
        <p:nvCxnSpPr>
          <p:cNvPr id="46" name="Straight Connector 45">
            <a:extLst>
              <a:ext uri="{FF2B5EF4-FFF2-40B4-BE49-F238E27FC236}">
                <a16:creationId xmlns:a16="http://schemas.microsoft.com/office/drawing/2014/main" id="{6653A889-5FBB-787F-BB95-396569BC6412}"/>
              </a:ext>
            </a:extLst>
          </p:cNvPr>
          <p:cNvCxnSpPr>
            <a:cxnSpLocks/>
          </p:cNvCxnSpPr>
          <p:nvPr/>
        </p:nvCxnSpPr>
        <p:spPr>
          <a:xfrm>
            <a:off x="128067" y="4434757"/>
            <a:ext cx="2915037" cy="0"/>
          </a:xfrm>
          <a:prstGeom prst="line">
            <a:avLst/>
          </a:prstGeom>
          <a:noFill/>
          <a:ln w="25400" cap="flat">
            <a:solidFill>
              <a:schemeClr val="tx1">
                <a:lumMod val="50000"/>
                <a:lumOff val="50000"/>
              </a:schemeClr>
            </a:solidFill>
            <a:prstDash val="solid"/>
            <a:miter lim="400000"/>
          </a:ln>
          <a:effectLst/>
          <a:sp3d/>
        </p:spPr>
        <p:style>
          <a:lnRef idx="0">
            <a:scrgbClr r="0" g="0" b="0"/>
          </a:lnRef>
          <a:fillRef idx="0">
            <a:scrgbClr r="0" g="0" b="0"/>
          </a:fillRef>
          <a:effectRef idx="0">
            <a:scrgbClr r="0" g="0" b="0"/>
          </a:effectRef>
          <a:fontRef idx="none"/>
        </p:style>
      </p:cxnSp>
      <p:grpSp>
        <p:nvGrpSpPr>
          <p:cNvPr id="47" name="Group 46">
            <a:extLst>
              <a:ext uri="{FF2B5EF4-FFF2-40B4-BE49-F238E27FC236}">
                <a16:creationId xmlns:a16="http://schemas.microsoft.com/office/drawing/2014/main" id="{6C96E6F3-F36E-F09F-05D4-B386335B2EFC}"/>
              </a:ext>
            </a:extLst>
          </p:cNvPr>
          <p:cNvGrpSpPr/>
          <p:nvPr/>
        </p:nvGrpSpPr>
        <p:grpSpPr>
          <a:xfrm>
            <a:off x="115698" y="4783536"/>
            <a:ext cx="2915039" cy="1566830"/>
            <a:chOff x="3143381" y="2129424"/>
            <a:chExt cx="2915039" cy="2254685"/>
          </a:xfrm>
          <a:solidFill>
            <a:srgbClr val="CCCCFF"/>
          </a:solidFill>
        </p:grpSpPr>
        <p:sp>
          <p:nvSpPr>
            <p:cNvPr id="48" name="Rectangle: Rounded Corners 47">
              <a:extLst>
                <a:ext uri="{FF2B5EF4-FFF2-40B4-BE49-F238E27FC236}">
                  <a16:creationId xmlns:a16="http://schemas.microsoft.com/office/drawing/2014/main" id="{7072D203-3539-DEFB-5304-C464F77CD686}"/>
                </a:ext>
              </a:extLst>
            </p:cNvPr>
            <p:cNvSpPr/>
            <p:nvPr/>
          </p:nvSpPr>
          <p:spPr>
            <a:xfrm>
              <a:off x="3143384" y="2129424"/>
              <a:ext cx="2915036" cy="2254685"/>
            </a:xfrm>
            <a:prstGeom prst="roundRect">
              <a:avLst/>
            </a:prstGeom>
            <a:grpFill/>
            <a:ln w="12700" cap="flat">
              <a:no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9" name="Rectangle: Rounded Corners 48">
              <a:extLst>
                <a:ext uri="{FF2B5EF4-FFF2-40B4-BE49-F238E27FC236}">
                  <a16:creationId xmlns:a16="http://schemas.microsoft.com/office/drawing/2014/main" id="{E42C022A-5487-BB4E-4154-3CD99A64CAB5}"/>
                </a:ext>
              </a:extLst>
            </p:cNvPr>
            <p:cNvSpPr/>
            <p:nvPr/>
          </p:nvSpPr>
          <p:spPr>
            <a:xfrm>
              <a:off x="3143381" y="2129425"/>
              <a:ext cx="2915037" cy="413359"/>
            </a:xfrm>
            <a:prstGeom prst="roundRect">
              <a:avLst>
                <a:gd name="adj" fmla="val 42754"/>
              </a:avLst>
            </a:prstGeom>
            <a:grpFill/>
            <a:ln w="12700" cap="flat">
              <a:solidFill>
                <a:schemeClr val="accent1"/>
              </a:solid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51" name="TextBox 50">
            <a:extLst>
              <a:ext uri="{FF2B5EF4-FFF2-40B4-BE49-F238E27FC236}">
                <a16:creationId xmlns:a16="http://schemas.microsoft.com/office/drawing/2014/main" id="{7C964618-F2B0-34FD-F3E9-A046B7FC949F}"/>
              </a:ext>
            </a:extLst>
          </p:cNvPr>
          <p:cNvSpPr txBox="1"/>
          <p:nvPr/>
        </p:nvSpPr>
        <p:spPr>
          <a:xfrm>
            <a:off x="1013212" y="6089017"/>
            <a:ext cx="1325701" cy="2693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RAN Impact (Y)</a:t>
            </a:r>
          </a:p>
        </p:txBody>
      </p:sp>
      <p:cxnSp>
        <p:nvCxnSpPr>
          <p:cNvPr id="53" name="Straight Connector 52">
            <a:extLst>
              <a:ext uri="{FF2B5EF4-FFF2-40B4-BE49-F238E27FC236}">
                <a16:creationId xmlns:a16="http://schemas.microsoft.com/office/drawing/2014/main" id="{7C9C7C12-39F3-9321-7994-71DAC416E9C0}"/>
              </a:ext>
            </a:extLst>
          </p:cNvPr>
          <p:cNvCxnSpPr>
            <a:cxnSpLocks/>
          </p:cNvCxnSpPr>
          <p:nvPr/>
        </p:nvCxnSpPr>
        <p:spPr>
          <a:xfrm>
            <a:off x="115696" y="6074782"/>
            <a:ext cx="2915037" cy="0"/>
          </a:xfrm>
          <a:prstGeom prst="line">
            <a:avLst/>
          </a:prstGeom>
          <a:noFill/>
          <a:ln w="25400" cap="flat">
            <a:solidFill>
              <a:schemeClr val="tx1">
                <a:lumMod val="50000"/>
                <a:lumOff val="50000"/>
              </a:schemeClr>
            </a:solidFill>
            <a:prstDash val="solid"/>
            <a:miter lim="400000"/>
          </a:ln>
          <a:effectLst/>
          <a:sp3d/>
        </p:spPr>
        <p:style>
          <a:lnRef idx="0">
            <a:scrgbClr r="0" g="0" b="0"/>
          </a:lnRef>
          <a:fillRef idx="0">
            <a:scrgbClr r="0" g="0" b="0"/>
          </a:fillRef>
          <a:effectRef idx="0">
            <a:scrgbClr r="0" g="0" b="0"/>
          </a:effectRef>
          <a:fontRef idx="none"/>
        </p:style>
      </p:cxnSp>
      <p:sp>
        <p:nvSpPr>
          <p:cNvPr id="55" name="TextBox 54">
            <a:extLst>
              <a:ext uri="{FF2B5EF4-FFF2-40B4-BE49-F238E27FC236}">
                <a16:creationId xmlns:a16="http://schemas.microsoft.com/office/drawing/2014/main" id="{57AFBE1A-A629-EF4D-C49B-A55E4DE518EC}"/>
              </a:ext>
            </a:extLst>
          </p:cNvPr>
          <p:cNvSpPr txBox="1"/>
          <p:nvPr/>
        </p:nvSpPr>
        <p:spPr>
          <a:xfrm>
            <a:off x="63889" y="5081308"/>
            <a:ext cx="2914315" cy="1015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ts val="1200"/>
              </a:lnSpc>
            </a:pPr>
            <a:r>
              <a:rPr lang="en-US" sz="1200" b="0" i="0" dirty="0">
                <a:solidFill>
                  <a:srgbClr val="3D3D3D"/>
                </a:solidFill>
                <a:effectLst/>
                <a:latin typeface="Arial Narrow" panose="020B0606020202030204" pitchFamily="34" charset="0"/>
              </a:rPr>
              <a:t>Extending 5G system to provide sensing services (e.g., data collection, sensing exposure etc.) addressing different target verticals/applications like autonomous/assisted driving, V2X, UAVs, 3D map reconstruction, smart city, smart home, factories, healthcare, maritime sector.</a:t>
            </a:r>
            <a:endParaRPr lang="en-US" sz="1200" dirty="0">
              <a:latin typeface="Arial Narrow" panose="020B0606020202030204" pitchFamily="34" charset="0"/>
            </a:endParaRPr>
          </a:p>
        </p:txBody>
      </p:sp>
      <p:sp>
        <p:nvSpPr>
          <p:cNvPr id="59" name="TextBox 58">
            <a:extLst>
              <a:ext uri="{FF2B5EF4-FFF2-40B4-BE49-F238E27FC236}">
                <a16:creationId xmlns:a16="http://schemas.microsoft.com/office/drawing/2014/main" id="{567E57E7-F084-5CE5-47F6-9DCE998ED2AC}"/>
              </a:ext>
            </a:extLst>
          </p:cNvPr>
          <p:cNvSpPr txBox="1"/>
          <p:nvPr/>
        </p:nvSpPr>
        <p:spPr>
          <a:xfrm>
            <a:off x="146607" y="4757177"/>
            <a:ext cx="3137769" cy="3077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1400" b="1" i="0" dirty="0">
                <a:effectLst>
                  <a:outerShdw blurRad="38100" dist="38100" dir="2700000" algn="tl">
                    <a:srgbClr val="000000">
                      <a:alpha val="43137"/>
                    </a:srgbClr>
                  </a:outerShdw>
                </a:effectLst>
                <a:latin typeface="Arial Narrow" panose="020B0606020202030204" pitchFamily="34" charset="0"/>
              </a:rPr>
              <a:t>Integrated Sensing &amp; Communication</a:t>
            </a:r>
            <a:endParaRPr lang="en-US" sz="1400" b="1" dirty="0">
              <a:effectLst>
                <a:outerShdw blurRad="38100" dist="38100" dir="2700000" algn="tl">
                  <a:srgbClr val="000000">
                    <a:alpha val="43137"/>
                  </a:srgbClr>
                </a:outerShdw>
              </a:effectLst>
              <a:latin typeface="Arial Narrow" panose="020B0606020202030204" pitchFamily="34" charset="0"/>
            </a:endParaRPr>
          </a:p>
        </p:txBody>
      </p:sp>
      <p:grpSp>
        <p:nvGrpSpPr>
          <p:cNvPr id="60" name="Group 59">
            <a:extLst>
              <a:ext uri="{FF2B5EF4-FFF2-40B4-BE49-F238E27FC236}">
                <a16:creationId xmlns:a16="http://schemas.microsoft.com/office/drawing/2014/main" id="{86595CD4-5399-3756-F316-1E58BE9F5141}"/>
              </a:ext>
            </a:extLst>
          </p:cNvPr>
          <p:cNvGrpSpPr/>
          <p:nvPr/>
        </p:nvGrpSpPr>
        <p:grpSpPr>
          <a:xfrm>
            <a:off x="3121889" y="1348810"/>
            <a:ext cx="2924004" cy="2170750"/>
            <a:chOff x="3115710" y="2089811"/>
            <a:chExt cx="2930534" cy="1805323"/>
          </a:xfrm>
        </p:grpSpPr>
        <p:sp>
          <p:nvSpPr>
            <p:cNvPr id="61" name="Rectangle: Rounded Corners 60">
              <a:extLst>
                <a:ext uri="{FF2B5EF4-FFF2-40B4-BE49-F238E27FC236}">
                  <a16:creationId xmlns:a16="http://schemas.microsoft.com/office/drawing/2014/main" id="{140565B0-52A9-DE36-F757-47962BBEEDB9}"/>
                </a:ext>
              </a:extLst>
            </p:cNvPr>
            <p:cNvSpPr/>
            <p:nvPr/>
          </p:nvSpPr>
          <p:spPr>
            <a:xfrm>
              <a:off x="3130487" y="2089811"/>
              <a:ext cx="2915757" cy="1805323"/>
            </a:xfrm>
            <a:prstGeom prst="roundRect">
              <a:avLst/>
            </a:prstGeom>
            <a:solidFill>
              <a:srgbClr val="C0C0C0"/>
            </a:solidFill>
            <a:ln w="12700" cap="flat">
              <a:no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2" name="Rectangle: Rounded Corners 61">
              <a:extLst>
                <a:ext uri="{FF2B5EF4-FFF2-40B4-BE49-F238E27FC236}">
                  <a16:creationId xmlns:a16="http://schemas.microsoft.com/office/drawing/2014/main" id="{D17FEF18-3DDA-8C15-F591-8119648D2218}"/>
                </a:ext>
              </a:extLst>
            </p:cNvPr>
            <p:cNvSpPr/>
            <p:nvPr/>
          </p:nvSpPr>
          <p:spPr>
            <a:xfrm>
              <a:off x="3115710" y="2108550"/>
              <a:ext cx="2921548" cy="233987"/>
            </a:xfrm>
            <a:prstGeom prst="roundRect">
              <a:avLst>
                <a:gd name="adj" fmla="val 42754"/>
              </a:avLst>
            </a:prstGeom>
            <a:solidFill>
              <a:srgbClr val="C0C0C0"/>
            </a:solidFill>
            <a:ln w="12700" cap="flat">
              <a:solidFill>
                <a:schemeClr val="accent1"/>
              </a:solid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63" name="TextBox 62">
            <a:extLst>
              <a:ext uri="{FF2B5EF4-FFF2-40B4-BE49-F238E27FC236}">
                <a16:creationId xmlns:a16="http://schemas.microsoft.com/office/drawing/2014/main" id="{B96F3B78-3117-96FE-48DD-F9383EC1DE44}"/>
              </a:ext>
            </a:extLst>
          </p:cNvPr>
          <p:cNvSpPr txBox="1"/>
          <p:nvPr/>
        </p:nvSpPr>
        <p:spPr>
          <a:xfrm>
            <a:off x="3183741" y="1307902"/>
            <a:ext cx="2730645"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1600" b="1" i="0" u="none" strike="noStrike" cap="none" spc="0" normalizeH="0" baseline="0" dirty="0">
                <a:ln>
                  <a:noFill/>
                </a:ln>
                <a:solidFill>
                  <a:srgbClr val="000000"/>
                </a:solidFill>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rPr>
              <a:t>XR </a:t>
            </a:r>
            <a:r>
              <a:rPr lang="en-US" sz="1600" b="1" dirty="0">
                <a:solidFill>
                  <a:srgbClr val="000000"/>
                </a:solidFill>
                <a:effectLst>
                  <a:outerShdw blurRad="38100" dist="38100" dir="2700000" algn="tl">
                    <a:srgbClr val="000000">
                      <a:alpha val="43137"/>
                    </a:srgbClr>
                  </a:outerShdw>
                </a:effectLst>
                <a:latin typeface="Arial Narrow" panose="020B0606020202030204" pitchFamily="34" charset="0"/>
                <a:ea typeface="Helvetica Neue"/>
                <a:cs typeface="Helvetica Neue"/>
                <a:sym typeface="Helvetica Neue"/>
              </a:rPr>
              <a:t>Enhancement with Metaverse</a:t>
            </a:r>
            <a:endParaRPr kumimoji="0" lang="en-US" sz="1600" b="1" i="0" u="none" strike="noStrike" cap="none" spc="0" normalizeH="0" baseline="0" dirty="0">
              <a:ln>
                <a:noFill/>
              </a:ln>
              <a:solidFill>
                <a:srgbClr val="000000"/>
              </a:solidFill>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endParaRPr>
          </a:p>
        </p:txBody>
      </p:sp>
      <p:sp>
        <p:nvSpPr>
          <p:cNvPr id="64" name="TextBox 63">
            <a:extLst>
              <a:ext uri="{FF2B5EF4-FFF2-40B4-BE49-F238E27FC236}">
                <a16:creationId xmlns:a16="http://schemas.microsoft.com/office/drawing/2014/main" id="{320D28C6-1A7F-CBD1-A173-1F5F10A0BBDB}"/>
              </a:ext>
            </a:extLst>
          </p:cNvPr>
          <p:cNvSpPr txBox="1"/>
          <p:nvPr/>
        </p:nvSpPr>
        <p:spPr>
          <a:xfrm>
            <a:off x="3149008" y="1687875"/>
            <a:ext cx="2909261" cy="160300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defTabSz="825500" hangingPunct="0">
              <a:lnSpc>
                <a:spcPts val="1300"/>
              </a:lnSpc>
            </a:pPr>
            <a:r>
              <a:rPr lang="en-US" sz="1200" dirty="0">
                <a:solidFill>
                  <a:srgbClr val="000000"/>
                </a:solidFill>
                <a:latin typeface="Arial Narrow" panose="020B0606020202030204" pitchFamily="34" charset="0"/>
                <a:ea typeface="Helvetica Neue"/>
                <a:cs typeface="Helvetica Neue"/>
                <a:sym typeface="Helvetica Neue"/>
              </a:rPr>
              <a:t>Continued from R18 baseline to enhance inter &amp; intra frequency RRM scheduling support, application traffic awareness and identification, QoS support for very high UE data rate, rate control, nominal data rate, extended XR optimizations to sidelink and tethering scenarios.  Also, f</a:t>
            </a:r>
            <a:r>
              <a:rPr lang="en-US" sz="1200" b="0" i="0" dirty="0">
                <a:effectLst/>
                <a:latin typeface="Arial Narrow" panose="020B0606020202030204" pitchFamily="34" charset="0"/>
              </a:rPr>
              <a:t>urther enhancement to 5G-enabled XR and media services to support the metaverse</a:t>
            </a:r>
            <a:endParaRPr lang="en-US" sz="1200" dirty="0">
              <a:latin typeface="Arial Narrow" panose="020B0606020202030204" pitchFamily="34" charset="0"/>
            </a:endParaRPr>
          </a:p>
          <a:p>
            <a:pPr marL="0" marR="0" indent="0" defTabSz="825500" rtl="0" fontAlgn="auto" latinLnBrk="0" hangingPunct="0">
              <a:lnSpc>
                <a:spcPts val="1300"/>
              </a:lnSpc>
              <a:spcBef>
                <a:spcPts val="0"/>
              </a:spcBef>
              <a:spcAft>
                <a:spcPts val="0"/>
              </a:spcAft>
              <a:buClrTx/>
              <a:buSzTx/>
              <a:buFontTx/>
              <a:buNone/>
              <a:tabLst/>
            </a:pPr>
            <a:endPar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endParaRPr>
          </a:p>
        </p:txBody>
      </p:sp>
      <p:cxnSp>
        <p:nvCxnSpPr>
          <p:cNvPr id="65" name="Straight Connector 64">
            <a:extLst>
              <a:ext uri="{FF2B5EF4-FFF2-40B4-BE49-F238E27FC236}">
                <a16:creationId xmlns:a16="http://schemas.microsoft.com/office/drawing/2014/main" id="{A96122E8-D3AB-41B5-E95B-33B5F05707CF}"/>
              </a:ext>
            </a:extLst>
          </p:cNvPr>
          <p:cNvCxnSpPr>
            <a:cxnSpLocks/>
          </p:cNvCxnSpPr>
          <p:nvPr/>
        </p:nvCxnSpPr>
        <p:spPr>
          <a:xfrm>
            <a:off x="3136632" y="3214052"/>
            <a:ext cx="2909262" cy="0"/>
          </a:xfrm>
          <a:prstGeom prst="line">
            <a:avLst/>
          </a:prstGeom>
          <a:noFill/>
          <a:ln w="25400" cap="flat">
            <a:solidFill>
              <a:schemeClr val="tx1">
                <a:lumMod val="50000"/>
                <a:lumOff val="50000"/>
              </a:schemeClr>
            </a:solidFill>
            <a:prstDash val="solid"/>
            <a:miter lim="400000"/>
          </a:ln>
          <a:effectLst/>
          <a:sp3d/>
        </p:spPr>
        <p:style>
          <a:lnRef idx="0">
            <a:scrgbClr r="0" g="0" b="0"/>
          </a:lnRef>
          <a:fillRef idx="0">
            <a:scrgbClr r="0" g="0" b="0"/>
          </a:fillRef>
          <a:effectRef idx="0">
            <a:scrgbClr r="0" g="0" b="0"/>
          </a:effectRef>
          <a:fontRef idx="none"/>
        </p:style>
      </p:cxnSp>
      <p:sp>
        <p:nvSpPr>
          <p:cNvPr id="66" name="TextBox 65">
            <a:extLst>
              <a:ext uri="{FF2B5EF4-FFF2-40B4-BE49-F238E27FC236}">
                <a16:creationId xmlns:a16="http://schemas.microsoft.com/office/drawing/2014/main" id="{F35B9B7E-2546-2460-55E7-2AE397EED746}"/>
              </a:ext>
            </a:extLst>
          </p:cNvPr>
          <p:cNvSpPr txBox="1"/>
          <p:nvPr/>
        </p:nvSpPr>
        <p:spPr>
          <a:xfrm>
            <a:off x="4047409" y="3232154"/>
            <a:ext cx="1224614" cy="2693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RAN Impact (Y)</a:t>
            </a:r>
          </a:p>
        </p:txBody>
      </p:sp>
      <p:grpSp>
        <p:nvGrpSpPr>
          <p:cNvPr id="70" name="Group 69">
            <a:extLst>
              <a:ext uri="{FF2B5EF4-FFF2-40B4-BE49-F238E27FC236}">
                <a16:creationId xmlns:a16="http://schemas.microsoft.com/office/drawing/2014/main" id="{D2DDD8B1-12DF-6BD3-9056-A62AFD5792DA}"/>
              </a:ext>
            </a:extLst>
          </p:cNvPr>
          <p:cNvGrpSpPr/>
          <p:nvPr/>
        </p:nvGrpSpPr>
        <p:grpSpPr>
          <a:xfrm>
            <a:off x="6145627" y="1401942"/>
            <a:ext cx="2989265" cy="1500336"/>
            <a:chOff x="3143381" y="2129424"/>
            <a:chExt cx="2915039" cy="2254685"/>
          </a:xfrm>
        </p:grpSpPr>
        <p:sp>
          <p:nvSpPr>
            <p:cNvPr id="71" name="Rectangle: Rounded Corners 70">
              <a:extLst>
                <a:ext uri="{FF2B5EF4-FFF2-40B4-BE49-F238E27FC236}">
                  <a16:creationId xmlns:a16="http://schemas.microsoft.com/office/drawing/2014/main" id="{9F9740E0-4450-30E9-F025-75F6E1D0BA47}"/>
                </a:ext>
              </a:extLst>
            </p:cNvPr>
            <p:cNvSpPr/>
            <p:nvPr/>
          </p:nvSpPr>
          <p:spPr>
            <a:xfrm>
              <a:off x="3143384" y="2129424"/>
              <a:ext cx="2915036" cy="2254685"/>
            </a:xfrm>
            <a:prstGeom prst="roundRect">
              <a:avLst/>
            </a:prstGeom>
            <a:solidFill>
              <a:srgbClr val="C0C0C0"/>
            </a:solidFill>
            <a:ln w="12700" cap="flat">
              <a:no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Rectangle: Rounded Corners 71">
              <a:extLst>
                <a:ext uri="{FF2B5EF4-FFF2-40B4-BE49-F238E27FC236}">
                  <a16:creationId xmlns:a16="http://schemas.microsoft.com/office/drawing/2014/main" id="{E16BAC08-C917-3743-C409-AFED3276D6AF}"/>
                </a:ext>
              </a:extLst>
            </p:cNvPr>
            <p:cNvSpPr/>
            <p:nvPr/>
          </p:nvSpPr>
          <p:spPr>
            <a:xfrm>
              <a:off x="3143381" y="2129425"/>
              <a:ext cx="2915037" cy="413359"/>
            </a:xfrm>
            <a:prstGeom prst="roundRect">
              <a:avLst>
                <a:gd name="adj" fmla="val 42754"/>
              </a:avLst>
            </a:prstGeom>
            <a:solidFill>
              <a:srgbClr val="C0C0C0"/>
            </a:solidFill>
            <a:ln w="12700" cap="flat">
              <a:solidFill>
                <a:schemeClr val="accent1"/>
              </a:solid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3" name="TextBox 72">
            <a:extLst>
              <a:ext uri="{FF2B5EF4-FFF2-40B4-BE49-F238E27FC236}">
                <a16:creationId xmlns:a16="http://schemas.microsoft.com/office/drawing/2014/main" id="{903DBA90-1B1C-496A-6639-EFDC07823A8C}"/>
              </a:ext>
            </a:extLst>
          </p:cNvPr>
          <p:cNvSpPr txBox="1"/>
          <p:nvPr/>
        </p:nvSpPr>
        <p:spPr>
          <a:xfrm>
            <a:off x="6364193" y="1433764"/>
            <a:ext cx="2561950" cy="2564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ts val="1200"/>
              </a:lnSpc>
              <a:spcBef>
                <a:spcPts val="0"/>
              </a:spcBef>
              <a:spcAft>
                <a:spcPts val="0"/>
              </a:spcAft>
              <a:buClrTx/>
              <a:buSzTx/>
              <a:buFontTx/>
              <a:buNone/>
              <a:tabLst/>
            </a:pPr>
            <a:r>
              <a:rPr lang="en-US" sz="1600" b="1" i="0" dirty="0">
                <a:effectLst>
                  <a:outerShdw blurRad="38100" dist="38100" dir="2700000" algn="tl">
                    <a:srgbClr val="000000">
                      <a:alpha val="43137"/>
                    </a:srgbClr>
                  </a:outerShdw>
                </a:effectLst>
                <a:latin typeface="Arial Narrow" panose="020B0606020202030204" pitchFamily="34" charset="0"/>
              </a:rPr>
              <a:t>Multi-connectivity (DualSteer) </a:t>
            </a:r>
            <a:endParaRPr kumimoji="0" lang="en-US" sz="1600" b="1" i="0" u="none" strike="noStrike" cap="none" spc="0" normalizeH="0" baseline="0" dirty="0">
              <a:ln>
                <a:noFill/>
              </a:ln>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endParaRPr>
          </a:p>
        </p:txBody>
      </p:sp>
      <p:cxnSp>
        <p:nvCxnSpPr>
          <p:cNvPr id="76" name="Straight Connector 75">
            <a:extLst>
              <a:ext uri="{FF2B5EF4-FFF2-40B4-BE49-F238E27FC236}">
                <a16:creationId xmlns:a16="http://schemas.microsoft.com/office/drawing/2014/main" id="{0EA30028-626F-2B58-5581-15C5E39406FF}"/>
              </a:ext>
            </a:extLst>
          </p:cNvPr>
          <p:cNvCxnSpPr>
            <a:cxnSpLocks/>
          </p:cNvCxnSpPr>
          <p:nvPr/>
        </p:nvCxnSpPr>
        <p:spPr>
          <a:xfrm>
            <a:off x="6166629" y="2619350"/>
            <a:ext cx="2915037" cy="0"/>
          </a:xfrm>
          <a:prstGeom prst="line">
            <a:avLst/>
          </a:prstGeom>
          <a:noFill/>
          <a:ln w="25400" cap="flat">
            <a:solidFill>
              <a:schemeClr val="tx1">
                <a:lumMod val="50000"/>
                <a:lumOff val="50000"/>
              </a:schemeClr>
            </a:solidFill>
            <a:prstDash val="solid"/>
            <a:miter lim="400000"/>
          </a:ln>
          <a:effectLst/>
          <a:sp3d/>
        </p:spPr>
        <p:style>
          <a:lnRef idx="0">
            <a:scrgbClr r="0" g="0" b="0"/>
          </a:lnRef>
          <a:fillRef idx="0">
            <a:scrgbClr r="0" g="0" b="0"/>
          </a:fillRef>
          <a:effectRef idx="0">
            <a:scrgbClr r="0" g="0" b="0"/>
          </a:effectRef>
          <a:fontRef idx="none"/>
        </p:style>
      </p:cxnSp>
      <p:sp>
        <p:nvSpPr>
          <p:cNvPr id="78" name="TextBox 77">
            <a:extLst>
              <a:ext uri="{FF2B5EF4-FFF2-40B4-BE49-F238E27FC236}">
                <a16:creationId xmlns:a16="http://schemas.microsoft.com/office/drawing/2014/main" id="{AE6CDA9B-F83D-9E35-31B3-C7C0154E8359}"/>
              </a:ext>
            </a:extLst>
          </p:cNvPr>
          <p:cNvSpPr txBox="1"/>
          <p:nvPr/>
        </p:nvSpPr>
        <p:spPr>
          <a:xfrm>
            <a:off x="6108024" y="1674124"/>
            <a:ext cx="3002367" cy="1015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ts val="1200"/>
              </a:lnSpc>
            </a:pPr>
            <a:r>
              <a:rPr lang="en-US" sz="1200" b="0" i="0" dirty="0">
                <a:effectLst/>
                <a:latin typeface="Arial Narrow" panose="020B0606020202030204" pitchFamily="34" charset="0"/>
              </a:rPr>
              <a:t>Based on the existing ATSSS mechanisms to be extended to support the similar functionalities for the two 3GPP accesses (e.g., </a:t>
            </a:r>
            <a:r>
              <a:rPr lang="en-US" sz="1200" dirty="0">
                <a:latin typeface="Arial Narrow" panose="020B0606020202030204" pitchFamily="34" charset="0"/>
              </a:rPr>
              <a:t>non-terrestrial network (NTN) and non-public network (NPN)) corresponding to the same PDU session under the same MNO’s policy and control.  </a:t>
            </a:r>
          </a:p>
        </p:txBody>
      </p:sp>
      <p:sp>
        <p:nvSpPr>
          <p:cNvPr id="80" name="TextBox 79">
            <a:extLst>
              <a:ext uri="{FF2B5EF4-FFF2-40B4-BE49-F238E27FC236}">
                <a16:creationId xmlns:a16="http://schemas.microsoft.com/office/drawing/2014/main" id="{2ADD848D-B839-A74A-6BD7-79BA5B2447A5}"/>
              </a:ext>
            </a:extLst>
          </p:cNvPr>
          <p:cNvSpPr txBox="1"/>
          <p:nvPr/>
        </p:nvSpPr>
        <p:spPr>
          <a:xfrm>
            <a:off x="9182629" y="3276661"/>
            <a:ext cx="2823506" cy="1015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ts val="1200"/>
              </a:lnSpc>
            </a:pPr>
            <a:r>
              <a:rPr lang="en-US" sz="1200" dirty="0">
                <a:latin typeface="Arial Narrow" panose="020B0606020202030204" pitchFamily="34" charset="0"/>
              </a:rPr>
              <a:t>Based on the existing Satellite feature, extending 5GS to support </a:t>
            </a:r>
            <a:r>
              <a:rPr lang="en-US" sz="1200" b="0" i="0" dirty="0">
                <a:effectLst/>
                <a:latin typeface="Arial Narrow" panose="020B0606020202030204" pitchFamily="34" charset="0"/>
              </a:rPr>
              <a:t>IoT devices for storing and forward operations in discontinuous feeder  links, positioning with GNSS, and communications between UEs under the same satellite coverage. </a:t>
            </a:r>
            <a:endParaRPr lang="en-US" sz="1200" dirty="0">
              <a:latin typeface="Arial Narrow" panose="020B0606020202030204" pitchFamily="34" charset="0"/>
            </a:endParaRPr>
          </a:p>
        </p:txBody>
      </p:sp>
      <p:sp>
        <p:nvSpPr>
          <p:cNvPr id="86" name="TextBox 85">
            <a:extLst>
              <a:ext uri="{FF2B5EF4-FFF2-40B4-BE49-F238E27FC236}">
                <a16:creationId xmlns:a16="http://schemas.microsoft.com/office/drawing/2014/main" id="{F2A1CE46-B190-55BF-174B-209E66F52CBD}"/>
              </a:ext>
            </a:extLst>
          </p:cNvPr>
          <p:cNvSpPr txBox="1"/>
          <p:nvPr/>
        </p:nvSpPr>
        <p:spPr>
          <a:xfrm>
            <a:off x="9993657" y="2983236"/>
            <a:ext cx="1573544" cy="2564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ts val="1200"/>
              </a:lnSpc>
              <a:spcBef>
                <a:spcPts val="0"/>
              </a:spcBef>
              <a:spcAft>
                <a:spcPts val="0"/>
              </a:spcAft>
              <a:buClrTx/>
              <a:buSzTx/>
              <a:buFontTx/>
              <a:buNone/>
              <a:tabLst/>
            </a:pPr>
            <a:r>
              <a:rPr lang="en-US" b="1" i="0" dirty="0">
                <a:effectLst>
                  <a:outerShdw blurRad="38100" dist="38100" dir="2700000" algn="tl">
                    <a:srgbClr val="000000">
                      <a:alpha val="43137"/>
                    </a:srgbClr>
                  </a:outerShdw>
                </a:effectLst>
                <a:latin typeface="Arial Narrow" panose="020B0606020202030204" pitchFamily="34" charset="0"/>
              </a:rPr>
              <a:t>Satellite-Ph3</a:t>
            </a:r>
            <a:endParaRPr kumimoji="0" lang="en-US" b="1" i="0" u="none" strike="noStrike" cap="none" spc="0" normalizeH="0" baseline="0" dirty="0">
              <a:ln>
                <a:noFill/>
              </a:ln>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endParaRPr>
          </a:p>
        </p:txBody>
      </p:sp>
      <p:sp>
        <p:nvSpPr>
          <p:cNvPr id="87" name="TextBox 86">
            <a:extLst>
              <a:ext uri="{FF2B5EF4-FFF2-40B4-BE49-F238E27FC236}">
                <a16:creationId xmlns:a16="http://schemas.microsoft.com/office/drawing/2014/main" id="{41AB8038-879F-A98D-D9A4-556A2AA30960}"/>
              </a:ext>
            </a:extLst>
          </p:cNvPr>
          <p:cNvSpPr txBox="1"/>
          <p:nvPr/>
        </p:nvSpPr>
        <p:spPr>
          <a:xfrm>
            <a:off x="10179175" y="4308933"/>
            <a:ext cx="1141476" cy="2693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RAN Impact (Y)</a:t>
            </a:r>
          </a:p>
        </p:txBody>
      </p:sp>
      <p:cxnSp>
        <p:nvCxnSpPr>
          <p:cNvPr id="88" name="Straight Connector 87">
            <a:extLst>
              <a:ext uri="{FF2B5EF4-FFF2-40B4-BE49-F238E27FC236}">
                <a16:creationId xmlns:a16="http://schemas.microsoft.com/office/drawing/2014/main" id="{570978BB-0664-6F9B-974E-595D2FCA78FF}"/>
              </a:ext>
            </a:extLst>
          </p:cNvPr>
          <p:cNvCxnSpPr>
            <a:cxnSpLocks/>
          </p:cNvCxnSpPr>
          <p:nvPr/>
        </p:nvCxnSpPr>
        <p:spPr>
          <a:xfrm>
            <a:off x="9221984" y="4283331"/>
            <a:ext cx="2915037" cy="0"/>
          </a:xfrm>
          <a:prstGeom prst="line">
            <a:avLst/>
          </a:prstGeom>
          <a:noFill/>
          <a:ln w="25400" cap="flat">
            <a:solidFill>
              <a:schemeClr val="tx1">
                <a:lumMod val="50000"/>
                <a:lumOff val="50000"/>
              </a:schemeClr>
            </a:solidFill>
            <a:prstDash val="solid"/>
            <a:miter lim="400000"/>
          </a:ln>
          <a:effectLst/>
          <a:sp3d/>
        </p:spPr>
        <p:style>
          <a:lnRef idx="0">
            <a:scrgbClr r="0" g="0" b="0"/>
          </a:lnRef>
          <a:fillRef idx="0">
            <a:scrgbClr r="0" g="0" b="0"/>
          </a:fillRef>
          <a:effectRef idx="0">
            <a:scrgbClr r="0" g="0" b="0"/>
          </a:effectRef>
          <a:fontRef idx="none"/>
        </p:style>
      </p:cxnSp>
      <p:grpSp>
        <p:nvGrpSpPr>
          <p:cNvPr id="97" name="Group 96">
            <a:extLst>
              <a:ext uri="{FF2B5EF4-FFF2-40B4-BE49-F238E27FC236}">
                <a16:creationId xmlns:a16="http://schemas.microsoft.com/office/drawing/2014/main" id="{B1844FCD-11F5-A477-1DCF-6B5BBC1398A2}"/>
              </a:ext>
            </a:extLst>
          </p:cNvPr>
          <p:cNvGrpSpPr/>
          <p:nvPr/>
        </p:nvGrpSpPr>
        <p:grpSpPr>
          <a:xfrm>
            <a:off x="9197023" y="1407641"/>
            <a:ext cx="2914622" cy="1467825"/>
            <a:chOff x="3143381" y="2129424"/>
            <a:chExt cx="2915039" cy="2254685"/>
          </a:xfrm>
          <a:solidFill>
            <a:schemeClr val="bg1">
              <a:lumMod val="95000"/>
            </a:schemeClr>
          </a:solidFill>
        </p:grpSpPr>
        <p:sp>
          <p:nvSpPr>
            <p:cNvPr id="98" name="Rectangle: Rounded Corners 97">
              <a:extLst>
                <a:ext uri="{FF2B5EF4-FFF2-40B4-BE49-F238E27FC236}">
                  <a16:creationId xmlns:a16="http://schemas.microsoft.com/office/drawing/2014/main" id="{5CAA59E7-3CC7-75A4-12AC-ACFB86D51D1B}"/>
                </a:ext>
              </a:extLst>
            </p:cNvPr>
            <p:cNvSpPr/>
            <p:nvPr/>
          </p:nvSpPr>
          <p:spPr>
            <a:xfrm>
              <a:off x="3143384" y="2129424"/>
              <a:ext cx="2915036" cy="2254685"/>
            </a:xfrm>
            <a:prstGeom prst="roundRect">
              <a:avLst/>
            </a:prstGeom>
            <a:grpFill/>
            <a:ln w="12700" cap="flat">
              <a:no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Rectangle: Rounded Corners 98">
              <a:extLst>
                <a:ext uri="{FF2B5EF4-FFF2-40B4-BE49-F238E27FC236}">
                  <a16:creationId xmlns:a16="http://schemas.microsoft.com/office/drawing/2014/main" id="{3BCAD1D1-D4DC-6500-5A8F-49D595D5E7BD}"/>
                </a:ext>
              </a:extLst>
            </p:cNvPr>
            <p:cNvSpPr/>
            <p:nvPr/>
          </p:nvSpPr>
          <p:spPr>
            <a:xfrm>
              <a:off x="3143381" y="2129425"/>
              <a:ext cx="2915037" cy="413359"/>
            </a:xfrm>
            <a:prstGeom prst="roundRect">
              <a:avLst>
                <a:gd name="adj" fmla="val 42754"/>
              </a:avLst>
            </a:prstGeom>
            <a:grpFill/>
            <a:ln w="12700" cap="flat">
              <a:solidFill>
                <a:schemeClr val="accent1"/>
              </a:solid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0" name="TextBox 99">
            <a:extLst>
              <a:ext uri="{FF2B5EF4-FFF2-40B4-BE49-F238E27FC236}">
                <a16:creationId xmlns:a16="http://schemas.microsoft.com/office/drawing/2014/main" id="{FC84F5E1-34BF-2ECF-403E-5D0D6F66ADA7}"/>
              </a:ext>
            </a:extLst>
          </p:cNvPr>
          <p:cNvSpPr txBox="1"/>
          <p:nvPr/>
        </p:nvSpPr>
        <p:spPr>
          <a:xfrm>
            <a:off x="9184904" y="1723835"/>
            <a:ext cx="2823506" cy="8617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ts val="1200"/>
              </a:lnSpc>
            </a:pPr>
            <a:r>
              <a:rPr lang="en-US" sz="1200" dirty="0">
                <a:latin typeface="Arial Narrow" panose="020B0606020202030204" pitchFamily="34" charset="0"/>
              </a:rPr>
              <a:t>Built on top of MOCN configuration, enabling 5G RAN sharing among multiple operators among which it may have </a:t>
            </a:r>
            <a:r>
              <a:rPr lang="en-GB" sz="1200" dirty="0">
                <a:effectLst/>
                <a:latin typeface="Arial Narrow" panose="020B0606020202030204" pitchFamily="34" charset="0"/>
                <a:ea typeface="Times New Roman" panose="02020603050405020304" pitchFamily="18" charset="0"/>
              </a:rPr>
              <a:t>no direct interconnections between the shared NG-RAN and Participating Operators’ core networks. </a:t>
            </a:r>
            <a:r>
              <a:rPr lang="en-US" sz="1200" b="0" i="0" dirty="0">
                <a:effectLst/>
                <a:latin typeface="Arial Narrow" panose="020B0606020202030204" pitchFamily="34" charset="0"/>
              </a:rPr>
              <a:t>. </a:t>
            </a:r>
            <a:endParaRPr lang="en-US" sz="1200" dirty="0">
              <a:latin typeface="Arial Narrow" panose="020B0606020202030204" pitchFamily="34" charset="0"/>
            </a:endParaRPr>
          </a:p>
        </p:txBody>
      </p:sp>
      <p:sp>
        <p:nvSpPr>
          <p:cNvPr id="101" name="TextBox 100">
            <a:extLst>
              <a:ext uri="{FF2B5EF4-FFF2-40B4-BE49-F238E27FC236}">
                <a16:creationId xmlns:a16="http://schemas.microsoft.com/office/drawing/2014/main" id="{0EF2E84C-8B3C-B90F-0966-C7E1867BDBD7}"/>
              </a:ext>
            </a:extLst>
          </p:cNvPr>
          <p:cNvSpPr txBox="1"/>
          <p:nvPr/>
        </p:nvSpPr>
        <p:spPr>
          <a:xfrm>
            <a:off x="9314833" y="1466559"/>
            <a:ext cx="2765720" cy="2564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ts val="1200"/>
              </a:lnSpc>
              <a:spcBef>
                <a:spcPts val="0"/>
              </a:spcBef>
              <a:spcAft>
                <a:spcPts val="0"/>
              </a:spcAft>
              <a:buClrTx/>
              <a:buSzTx/>
              <a:buFontTx/>
              <a:buNone/>
              <a:tabLst/>
            </a:pPr>
            <a:r>
              <a:rPr lang="en-US" b="1" i="0" dirty="0">
                <a:effectLst>
                  <a:outerShdw blurRad="38100" dist="38100" dir="2700000" algn="tl">
                    <a:srgbClr val="000000">
                      <a:alpha val="43137"/>
                    </a:srgbClr>
                  </a:outerShdw>
                </a:effectLst>
                <a:latin typeface="Arial Narrow" panose="020B0606020202030204" pitchFamily="34" charset="0"/>
              </a:rPr>
              <a:t>Network Sharing (NetShar</a:t>
            </a:r>
            <a:r>
              <a:rPr lang="en-US" b="1" dirty="0">
                <a:effectLst>
                  <a:outerShdw blurRad="38100" dist="38100" dir="2700000" algn="tl">
                    <a:srgbClr val="000000">
                      <a:alpha val="43137"/>
                    </a:srgbClr>
                  </a:outerShdw>
                </a:effectLst>
                <a:latin typeface="Arial Narrow" panose="020B0606020202030204" pitchFamily="34" charset="0"/>
              </a:rPr>
              <a:t>e)</a:t>
            </a:r>
            <a:endParaRPr kumimoji="0" lang="en-US" b="1" i="0" u="none" strike="noStrike" cap="none" spc="0" normalizeH="0" baseline="0" dirty="0">
              <a:ln>
                <a:noFill/>
              </a:ln>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endParaRPr>
          </a:p>
        </p:txBody>
      </p:sp>
      <p:sp>
        <p:nvSpPr>
          <p:cNvPr id="102" name="TextBox 101">
            <a:extLst>
              <a:ext uri="{FF2B5EF4-FFF2-40B4-BE49-F238E27FC236}">
                <a16:creationId xmlns:a16="http://schemas.microsoft.com/office/drawing/2014/main" id="{45D64F00-17E3-1B8C-AEEA-B3EDD026115A}"/>
              </a:ext>
            </a:extLst>
          </p:cNvPr>
          <p:cNvSpPr txBox="1"/>
          <p:nvPr/>
        </p:nvSpPr>
        <p:spPr>
          <a:xfrm>
            <a:off x="10008941" y="2584665"/>
            <a:ext cx="1083343" cy="2693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RAN Impact (Y)</a:t>
            </a:r>
          </a:p>
        </p:txBody>
      </p:sp>
      <p:cxnSp>
        <p:nvCxnSpPr>
          <p:cNvPr id="103" name="Straight Connector 102">
            <a:extLst>
              <a:ext uri="{FF2B5EF4-FFF2-40B4-BE49-F238E27FC236}">
                <a16:creationId xmlns:a16="http://schemas.microsoft.com/office/drawing/2014/main" id="{F0C2C6E2-E65D-F258-3220-BE71859487E6}"/>
              </a:ext>
            </a:extLst>
          </p:cNvPr>
          <p:cNvCxnSpPr>
            <a:cxnSpLocks/>
          </p:cNvCxnSpPr>
          <p:nvPr/>
        </p:nvCxnSpPr>
        <p:spPr>
          <a:xfrm>
            <a:off x="9184904" y="2585609"/>
            <a:ext cx="2915037" cy="0"/>
          </a:xfrm>
          <a:prstGeom prst="line">
            <a:avLst/>
          </a:prstGeom>
          <a:noFill/>
          <a:ln w="25400" cap="flat">
            <a:solidFill>
              <a:schemeClr val="tx1">
                <a:lumMod val="50000"/>
                <a:lumOff val="50000"/>
              </a:schemeClr>
            </a:solidFill>
            <a:prstDash val="solid"/>
            <a:miter lim="400000"/>
          </a:ln>
          <a:effectLst/>
          <a:sp3d/>
        </p:spPr>
        <p:style>
          <a:lnRef idx="0">
            <a:scrgbClr r="0" g="0" b="0"/>
          </a:lnRef>
          <a:fillRef idx="0">
            <a:scrgbClr r="0" g="0" b="0"/>
          </a:fillRef>
          <a:effectRef idx="0">
            <a:scrgbClr r="0" g="0" b="0"/>
          </a:effectRef>
          <a:fontRef idx="none"/>
        </p:style>
      </p:cxnSp>
      <p:grpSp>
        <p:nvGrpSpPr>
          <p:cNvPr id="115" name="Group 114">
            <a:extLst>
              <a:ext uri="{FF2B5EF4-FFF2-40B4-BE49-F238E27FC236}">
                <a16:creationId xmlns:a16="http://schemas.microsoft.com/office/drawing/2014/main" id="{560D790B-D14D-5EE0-AC2C-788AACBCBF4D}"/>
              </a:ext>
            </a:extLst>
          </p:cNvPr>
          <p:cNvGrpSpPr/>
          <p:nvPr/>
        </p:nvGrpSpPr>
        <p:grpSpPr>
          <a:xfrm>
            <a:off x="9241208" y="4690912"/>
            <a:ext cx="2906028" cy="1742829"/>
            <a:chOff x="3143381" y="2129424"/>
            <a:chExt cx="2915039" cy="2254685"/>
          </a:xfrm>
          <a:solidFill>
            <a:schemeClr val="bg1">
              <a:lumMod val="95000"/>
            </a:schemeClr>
          </a:solidFill>
        </p:grpSpPr>
        <p:sp>
          <p:nvSpPr>
            <p:cNvPr id="116" name="Rectangle: Rounded Corners 115">
              <a:extLst>
                <a:ext uri="{FF2B5EF4-FFF2-40B4-BE49-F238E27FC236}">
                  <a16:creationId xmlns:a16="http://schemas.microsoft.com/office/drawing/2014/main" id="{858FA5B3-D46B-21F0-9313-AC9FA515F665}"/>
                </a:ext>
              </a:extLst>
            </p:cNvPr>
            <p:cNvSpPr/>
            <p:nvPr/>
          </p:nvSpPr>
          <p:spPr>
            <a:xfrm>
              <a:off x="3143384" y="2129424"/>
              <a:ext cx="2915036" cy="2254685"/>
            </a:xfrm>
            <a:prstGeom prst="roundRect">
              <a:avLst/>
            </a:prstGeom>
            <a:grpFill/>
            <a:ln w="12700" cap="flat">
              <a:no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Rectangle: Rounded Corners 116">
              <a:extLst>
                <a:ext uri="{FF2B5EF4-FFF2-40B4-BE49-F238E27FC236}">
                  <a16:creationId xmlns:a16="http://schemas.microsoft.com/office/drawing/2014/main" id="{6FDFF6F0-A706-8F58-7C52-78E181536C04}"/>
                </a:ext>
              </a:extLst>
            </p:cNvPr>
            <p:cNvSpPr/>
            <p:nvPr/>
          </p:nvSpPr>
          <p:spPr>
            <a:xfrm>
              <a:off x="3143381" y="2129425"/>
              <a:ext cx="2915037" cy="413359"/>
            </a:xfrm>
            <a:prstGeom prst="roundRect">
              <a:avLst>
                <a:gd name="adj" fmla="val 42754"/>
              </a:avLst>
            </a:prstGeom>
            <a:grpFill/>
            <a:ln w="12700" cap="flat">
              <a:solidFill>
                <a:schemeClr val="accent1"/>
              </a:solid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9" name="TextBox 118">
            <a:extLst>
              <a:ext uri="{FF2B5EF4-FFF2-40B4-BE49-F238E27FC236}">
                <a16:creationId xmlns:a16="http://schemas.microsoft.com/office/drawing/2014/main" id="{75E97CE0-1875-4286-B4BF-7172049A70F5}"/>
              </a:ext>
            </a:extLst>
          </p:cNvPr>
          <p:cNvSpPr txBox="1"/>
          <p:nvPr/>
        </p:nvSpPr>
        <p:spPr>
          <a:xfrm>
            <a:off x="10112292" y="4770038"/>
            <a:ext cx="1336273" cy="2564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ts val="1200"/>
              </a:lnSpc>
              <a:spcBef>
                <a:spcPts val="0"/>
              </a:spcBef>
              <a:spcAft>
                <a:spcPts val="0"/>
              </a:spcAft>
              <a:buClrTx/>
              <a:buSzTx/>
              <a:buFontTx/>
              <a:buNone/>
              <a:tabLst/>
            </a:pPr>
            <a:r>
              <a:rPr lang="en-US" b="1" i="0" dirty="0">
                <a:effectLst>
                  <a:outerShdw blurRad="38100" dist="38100" dir="2700000" algn="tl">
                    <a:srgbClr val="000000">
                      <a:alpha val="43137"/>
                    </a:srgbClr>
                  </a:outerShdw>
                </a:effectLst>
                <a:latin typeface="Arial Narrow" panose="020B0606020202030204" pitchFamily="34" charset="0"/>
              </a:rPr>
              <a:t>Edge-Ph3</a:t>
            </a:r>
            <a:endParaRPr kumimoji="0" lang="en-US" b="1" i="0" u="none" strike="noStrike" cap="none" spc="0" normalizeH="0" baseline="0" dirty="0">
              <a:ln>
                <a:noFill/>
              </a:ln>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endParaRPr>
          </a:p>
        </p:txBody>
      </p:sp>
      <p:cxnSp>
        <p:nvCxnSpPr>
          <p:cNvPr id="121" name="Straight Connector 120">
            <a:extLst>
              <a:ext uri="{FF2B5EF4-FFF2-40B4-BE49-F238E27FC236}">
                <a16:creationId xmlns:a16="http://schemas.microsoft.com/office/drawing/2014/main" id="{D40E67DE-7CA8-8F05-EAA0-BECBD413A4EB}"/>
              </a:ext>
            </a:extLst>
          </p:cNvPr>
          <p:cNvCxnSpPr>
            <a:cxnSpLocks/>
          </p:cNvCxnSpPr>
          <p:nvPr/>
        </p:nvCxnSpPr>
        <p:spPr>
          <a:xfrm>
            <a:off x="9225825" y="6072095"/>
            <a:ext cx="2915037" cy="0"/>
          </a:xfrm>
          <a:prstGeom prst="line">
            <a:avLst/>
          </a:prstGeom>
          <a:noFill/>
          <a:ln w="25400" cap="flat">
            <a:solidFill>
              <a:schemeClr val="tx1">
                <a:lumMod val="50000"/>
                <a:lumOff val="50000"/>
              </a:schemeClr>
            </a:solidFill>
            <a:prstDash val="solid"/>
            <a:miter lim="400000"/>
          </a:ln>
          <a:effectLst/>
          <a:sp3d/>
        </p:spPr>
        <p:style>
          <a:lnRef idx="0">
            <a:scrgbClr r="0" g="0" b="0"/>
          </a:lnRef>
          <a:fillRef idx="0">
            <a:scrgbClr r="0" g="0" b="0"/>
          </a:fillRef>
          <a:effectRef idx="0">
            <a:scrgbClr r="0" g="0" b="0"/>
          </a:effectRef>
          <a:fontRef idx="none"/>
        </p:style>
      </p:cxnSp>
      <p:sp>
        <p:nvSpPr>
          <p:cNvPr id="105" name="TextBox 104">
            <a:extLst>
              <a:ext uri="{FF2B5EF4-FFF2-40B4-BE49-F238E27FC236}">
                <a16:creationId xmlns:a16="http://schemas.microsoft.com/office/drawing/2014/main" id="{AC1D3C80-DBD9-D228-C35F-013FAC18235E}"/>
              </a:ext>
            </a:extLst>
          </p:cNvPr>
          <p:cNvSpPr txBox="1"/>
          <p:nvPr/>
        </p:nvSpPr>
        <p:spPr>
          <a:xfrm>
            <a:off x="9221984" y="5026519"/>
            <a:ext cx="2939318" cy="10178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ts val="1200"/>
              </a:lnSpc>
            </a:pPr>
            <a:r>
              <a:rPr lang="en-US" sz="1200" b="0" i="0" u="none" strike="noStrike" baseline="0" dirty="0">
                <a:latin typeface="Calibri" panose="020F0502020204030204" pitchFamily="34" charset="0"/>
              </a:rPr>
              <a:t>Enabling independent evolution of edge networks and public networks, making it easier to deploy and introduce new functions on MEC without the support from the centralized control plan to be upgraded to support new functions and interfaces. </a:t>
            </a:r>
          </a:p>
        </p:txBody>
      </p:sp>
      <p:sp>
        <p:nvSpPr>
          <p:cNvPr id="122" name="Rectangle: Rounded Corners 121">
            <a:extLst>
              <a:ext uri="{FF2B5EF4-FFF2-40B4-BE49-F238E27FC236}">
                <a16:creationId xmlns:a16="http://schemas.microsoft.com/office/drawing/2014/main" id="{15D754BC-E916-C91A-CDC0-6B4EAE37AE71}"/>
              </a:ext>
            </a:extLst>
          </p:cNvPr>
          <p:cNvSpPr/>
          <p:nvPr/>
        </p:nvSpPr>
        <p:spPr>
          <a:xfrm>
            <a:off x="4134138" y="6109131"/>
            <a:ext cx="503129" cy="198461"/>
          </a:xfrm>
          <a:prstGeom prst="roundRect">
            <a:avLst/>
          </a:prstGeom>
          <a:solidFill>
            <a:srgbClr val="CCCC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TextBox 122">
            <a:extLst>
              <a:ext uri="{FF2B5EF4-FFF2-40B4-BE49-F238E27FC236}">
                <a16:creationId xmlns:a16="http://schemas.microsoft.com/office/drawing/2014/main" id="{8E4AC749-4E50-E0E7-57BD-B35B89A4D1CB}"/>
              </a:ext>
            </a:extLst>
          </p:cNvPr>
          <p:cNvSpPr txBox="1"/>
          <p:nvPr/>
        </p:nvSpPr>
        <p:spPr>
          <a:xfrm>
            <a:off x="4637267" y="6042037"/>
            <a:ext cx="1458733" cy="2872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lang="en-US" sz="1200" b="1" dirty="0">
                <a:solidFill>
                  <a:srgbClr val="000000"/>
                </a:solidFill>
                <a:latin typeface="Arial Narrow" panose="020B0606020202030204" pitchFamily="34" charset="0"/>
                <a:ea typeface="Helvetica Neue"/>
                <a:cs typeface="Helvetica Neue"/>
                <a:sym typeface="Helvetica Neue"/>
              </a:rPr>
              <a:t>High priority for OPPO</a:t>
            </a:r>
            <a:endParaRPr kumimoji="0" lang="en-US" sz="1200" b="1" i="0" u="none" strike="noStrike" cap="none" spc="0" normalizeH="0" baseline="0" dirty="0">
              <a:ln>
                <a:noFill/>
              </a:ln>
              <a:solidFill>
                <a:srgbClr val="000000"/>
              </a:solidFill>
              <a:effectLst/>
              <a:uFillTx/>
              <a:latin typeface="Arial Narrow" panose="020B0606020202030204" pitchFamily="34" charset="0"/>
              <a:ea typeface="Helvetica Neue"/>
              <a:cs typeface="Helvetica Neue"/>
              <a:sym typeface="Helvetica Neue"/>
            </a:endParaRPr>
          </a:p>
        </p:txBody>
      </p:sp>
      <p:sp>
        <p:nvSpPr>
          <p:cNvPr id="126" name="Scroll: Horizontal 125">
            <a:extLst>
              <a:ext uri="{FF2B5EF4-FFF2-40B4-BE49-F238E27FC236}">
                <a16:creationId xmlns:a16="http://schemas.microsoft.com/office/drawing/2014/main" id="{A719AF9B-DDA6-1C94-019B-01F4C509F771}"/>
              </a:ext>
            </a:extLst>
          </p:cNvPr>
          <p:cNvSpPr/>
          <p:nvPr/>
        </p:nvSpPr>
        <p:spPr>
          <a:xfrm>
            <a:off x="3263314" y="4812110"/>
            <a:ext cx="5714178" cy="1308507"/>
          </a:xfrm>
          <a:prstGeom prst="horizontalScroll">
            <a:avLst/>
          </a:prstGeom>
          <a:solidFill>
            <a:srgbClr val="336600">
              <a:alpha val="14902"/>
            </a:srgbClr>
          </a:solidFill>
          <a:ln w="28575" cap="flat">
            <a:solidFill>
              <a:schemeClr val="accent3">
                <a:lumMod val="50000"/>
              </a:schemeClr>
            </a:solidFill>
            <a:miter lim="400000"/>
          </a:ln>
          <a:effectLst>
            <a:glow rad="139700">
              <a:schemeClr val="accent5">
                <a:satMod val="175000"/>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TextBox 124">
            <a:extLst>
              <a:ext uri="{FF2B5EF4-FFF2-40B4-BE49-F238E27FC236}">
                <a16:creationId xmlns:a16="http://schemas.microsoft.com/office/drawing/2014/main" id="{3DA576D7-4C03-07CC-17A4-C71FD2C81E40}"/>
              </a:ext>
            </a:extLst>
          </p:cNvPr>
          <p:cNvSpPr txBox="1"/>
          <p:nvPr/>
        </p:nvSpPr>
        <p:spPr>
          <a:xfrm>
            <a:off x="3396104" y="5028990"/>
            <a:ext cx="5630962"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ct val="100000"/>
              </a:lnSpc>
              <a:spcBef>
                <a:spcPts val="0"/>
              </a:spcBef>
              <a:buClrTx/>
              <a:buSzTx/>
              <a:buFontTx/>
              <a:buNone/>
              <a:tabLst/>
            </a:pPr>
            <a:r>
              <a:rPr kumimoji="0" lang="en-US" b="1" i="0" u="none" strike="noStrike" cap="none" spc="0" normalizeH="0" baseline="0" dirty="0">
                <a:ln>
                  <a:noFill/>
                </a:ln>
                <a:solidFill>
                  <a:srgbClr val="000000"/>
                </a:solidFill>
                <a:effectLst/>
                <a:uFillTx/>
                <a:latin typeface="Cavolini" panose="03000502040302020204" pitchFamily="66" charset="0"/>
                <a:ea typeface="Helvetica Neue"/>
                <a:cs typeface="Cavolini" panose="03000502040302020204" pitchFamily="66" charset="0"/>
                <a:sym typeface="Helvetica Neue"/>
              </a:rPr>
              <a:t>OPPO’s three main targets for Rel-19:</a:t>
            </a:r>
          </a:p>
          <a:p>
            <a:pPr marL="339725" indent="-161925">
              <a:lnSpc>
                <a:spcPts val="1200"/>
              </a:lnSpc>
              <a:buFont typeface="Arial" panose="020B0604020202020204" pitchFamily="34" charset="0"/>
              <a:buChar char="•"/>
            </a:pPr>
            <a:r>
              <a:rPr lang="en-US" altLang="zh-CN" sz="1000" b="1" dirty="0">
                <a:latin typeface="Cavolini" panose="03000502040302020204" pitchFamily="66" charset="0"/>
                <a:cs typeface="Cavolini" panose="03000502040302020204" pitchFamily="66" charset="0"/>
              </a:rPr>
              <a:t>Study emerging use cases/business interests of some topics aiming for 6g;</a:t>
            </a:r>
          </a:p>
          <a:p>
            <a:pPr marL="339725" indent="-161925">
              <a:lnSpc>
                <a:spcPts val="1200"/>
              </a:lnSpc>
              <a:buFont typeface="Arial" panose="020B0604020202020204" pitchFamily="34" charset="0"/>
              <a:buChar char="•"/>
            </a:pPr>
            <a:r>
              <a:rPr lang="en-US" altLang="zh-CN" sz="1000" b="1" dirty="0">
                <a:latin typeface="Cavolini" panose="03000502040302020204" pitchFamily="66" charset="0"/>
                <a:cs typeface="Cavolini" panose="03000502040302020204" pitchFamily="66" charset="0"/>
              </a:rPr>
              <a:t>Essential enhancements of existing R18 important topics;</a:t>
            </a:r>
          </a:p>
          <a:p>
            <a:pPr marL="339725" indent="-161925">
              <a:lnSpc>
                <a:spcPts val="1200"/>
              </a:lnSpc>
              <a:buFont typeface="Arial" panose="020B0604020202020204" pitchFamily="34" charset="0"/>
              <a:buChar char="•"/>
            </a:pPr>
            <a:r>
              <a:rPr lang="en-US" altLang="zh-CN" sz="1000" b="1" dirty="0">
                <a:latin typeface="Cavolini" panose="03000502040302020204" pitchFamily="66" charset="0"/>
                <a:cs typeface="Cavolini" panose="03000502040302020204" pitchFamily="66" charset="0"/>
              </a:rPr>
              <a:t>Enhancement on some fundamental/advanced technologies, e.g., AI;</a:t>
            </a:r>
          </a:p>
        </p:txBody>
      </p:sp>
      <p:grpSp>
        <p:nvGrpSpPr>
          <p:cNvPr id="3" name="Group 2">
            <a:extLst>
              <a:ext uri="{FF2B5EF4-FFF2-40B4-BE49-F238E27FC236}">
                <a16:creationId xmlns:a16="http://schemas.microsoft.com/office/drawing/2014/main" id="{13DD93B0-DE70-5CD0-1D00-FB927D7D4AFB}"/>
              </a:ext>
            </a:extLst>
          </p:cNvPr>
          <p:cNvGrpSpPr/>
          <p:nvPr/>
        </p:nvGrpSpPr>
        <p:grpSpPr>
          <a:xfrm>
            <a:off x="6167070" y="2959649"/>
            <a:ext cx="2927304" cy="1696798"/>
            <a:chOff x="3143381" y="2129424"/>
            <a:chExt cx="2915039" cy="2254685"/>
          </a:xfrm>
        </p:grpSpPr>
        <p:sp>
          <p:nvSpPr>
            <p:cNvPr id="4" name="Rectangle: Rounded Corners 3">
              <a:extLst>
                <a:ext uri="{FF2B5EF4-FFF2-40B4-BE49-F238E27FC236}">
                  <a16:creationId xmlns:a16="http://schemas.microsoft.com/office/drawing/2014/main" id="{8086EFF1-9723-DF10-A7CD-6E7447EA0B7F}"/>
                </a:ext>
              </a:extLst>
            </p:cNvPr>
            <p:cNvSpPr/>
            <p:nvPr/>
          </p:nvSpPr>
          <p:spPr>
            <a:xfrm>
              <a:off x="3143384" y="2129424"/>
              <a:ext cx="2915036" cy="2254685"/>
            </a:xfrm>
            <a:prstGeom prst="roundRect">
              <a:avLst/>
            </a:prstGeom>
            <a:solidFill>
              <a:srgbClr val="C0C0C0"/>
            </a:solidFill>
            <a:ln w="12700" cap="flat">
              <a:no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 name="Rectangle: Rounded Corners 4">
              <a:extLst>
                <a:ext uri="{FF2B5EF4-FFF2-40B4-BE49-F238E27FC236}">
                  <a16:creationId xmlns:a16="http://schemas.microsoft.com/office/drawing/2014/main" id="{04DE2E94-A5E1-739B-A067-C27400027A50}"/>
                </a:ext>
              </a:extLst>
            </p:cNvPr>
            <p:cNvSpPr/>
            <p:nvPr/>
          </p:nvSpPr>
          <p:spPr>
            <a:xfrm>
              <a:off x="3143381" y="2129425"/>
              <a:ext cx="2915037" cy="413359"/>
            </a:xfrm>
            <a:prstGeom prst="roundRect">
              <a:avLst>
                <a:gd name="adj" fmla="val 42754"/>
              </a:avLst>
            </a:prstGeom>
            <a:solidFill>
              <a:srgbClr val="C0C0C0"/>
            </a:solidFill>
            <a:ln w="12700" cap="flat">
              <a:solidFill>
                <a:schemeClr val="accent1"/>
              </a:solidFill>
              <a:miter lim="400000"/>
            </a:ln>
            <a:effectLst/>
            <a:scene3d>
              <a:camera prst="orthographicFront"/>
              <a:lightRig rig="threePt" dir="t"/>
            </a:scene3d>
            <a:sp3d>
              <a:bevel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6" name="TextBox 5">
            <a:extLst>
              <a:ext uri="{FF2B5EF4-FFF2-40B4-BE49-F238E27FC236}">
                <a16:creationId xmlns:a16="http://schemas.microsoft.com/office/drawing/2014/main" id="{545EDD53-67DD-4479-CBA1-26EDAAB044E9}"/>
              </a:ext>
            </a:extLst>
          </p:cNvPr>
          <p:cNvSpPr txBox="1"/>
          <p:nvPr/>
        </p:nvSpPr>
        <p:spPr>
          <a:xfrm>
            <a:off x="7069153" y="3021997"/>
            <a:ext cx="1583011" cy="2647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ts val="1200"/>
              </a:lnSpc>
              <a:spcBef>
                <a:spcPts val="0"/>
              </a:spcBef>
              <a:spcAft>
                <a:spcPts val="0"/>
              </a:spcAft>
              <a:buClrTx/>
              <a:buSzTx/>
              <a:buFontTx/>
              <a:buNone/>
              <a:tabLst/>
            </a:pPr>
            <a:r>
              <a:rPr lang="en-US" b="1" i="0" dirty="0">
                <a:effectLst>
                  <a:outerShdw blurRad="38100" dist="38100" dir="2700000" algn="tl">
                    <a:srgbClr val="000000">
                      <a:alpha val="43137"/>
                    </a:srgbClr>
                  </a:outerShdw>
                </a:effectLst>
                <a:latin typeface="Arial Narrow" panose="020B0606020202030204" pitchFamily="34" charset="0"/>
              </a:rPr>
              <a:t>ProSe</a:t>
            </a:r>
            <a:r>
              <a:rPr lang="en-US" b="1" dirty="0">
                <a:effectLst>
                  <a:outerShdw blurRad="38100" dist="38100" dir="2700000" algn="tl">
                    <a:srgbClr val="000000">
                      <a:alpha val="43137"/>
                    </a:srgbClr>
                  </a:outerShdw>
                </a:effectLst>
                <a:latin typeface="Arial Narrow" panose="020B0606020202030204" pitchFamily="34" charset="0"/>
              </a:rPr>
              <a:t>-Ph3</a:t>
            </a:r>
            <a:endParaRPr kumimoji="0" lang="en-US" b="1" i="0" u="none" strike="noStrike" cap="none" spc="0" normalizeH="0" baseline="0" dirty="0">
              <a:ln>
                <a:noFill/>
              </a:ln>
              <a:effectLst>
                <a:outerShdw blurRad="38100" dist="38100" dir="2700000" algn="tl">
                  <a:srgbClr val="000000">
                    <a:alpha val="43137"/>
                  </a:srgbClr>
                </a:outerShdw>
              </a:effectLst>
              <a:uFillTx/>
              <a:latin typeface="Arial Narrow" panose="020B0606020202030204" pitchFamily="34" charset="0"/>
              <a:ea typeface="Helvetica Neue"/>
              <a:cs typeface="Helvetica Neue"/>
              <a:sym typeface="Helvetica Neue"/>
            </a:endParaRPr>
          </a:p>
        </p:txBody>
      </p:sp>
      <p:sp>
        <p:nvSpPr>
          <p:cNvPr id="9" name="TextBox 8">
            <a:extLst>
              <a:ext uri="{FF2B5EF4-FFF2-40B4-BE49-F238E27FC236}">
                <a16:creationId xmlns:a16="http://schemas.microsoft.com/office/drawing/2014/main" id="{8E106C53-D2FC-DD2C-2F5B-335F71603E79}"/>
              </a:ext>
            </a:extLst>
          </p:cNvPr>
          <p:cNvSpPr txBox="1"/>
          <p:nvPr/>
        </p:nvSpPr>
        <p:spPr>
          <a:xfrm>
            <a:off x="7069153" y="4394297"/>
            <a:ext cx="1181839" cy="2779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RAN Impact (Y),</a:t>
            </a:r>
          </a:p>
        </p:txBody>
      </p:sp>
      <p:cxnSp>
        <p:nvCxnSpPr>
          <p:cNvPr id="10" name="Straight Connector 9">
            <a:extLst>
              <a:ext uri="{FF2B5EF4-FFF2-40B4-BE49-F238E27FC236}">
                <a16:creationId xmlns:a16="http://schemas.microsoft.com/office/drawing/2014/main" id="{1E382F78-3B14-4D1E-7D5E-433A5673B004}"/>
              </a:ext>
            </a:extLst>
          </p:cNvPr>
          <p:cNvCxnSpPr>
            <a:cxnSpLocks/>
          </p:cNvCxnSpPr>
          <p:nvPr/>
        </p:nvCxnSpPr>
        <p:spPr>
          <a:xfrm>
            <a:off x="6167072" y="4433852"/>
            <a:ext cx="2927300" cy="0"/>
          </a:xfrm>
          <a:prstGeom prst="line">
            <a:avLst/>
          </a:prstGeom>
          <a:noFill/>
          <a:ln w="25400" cap="flat">
            <a:solidFill>
              <a:schemeClr val="tx1">
                <a:lumMod val="50000"/>
                <a:lumOff val="50000"/>
              </a:schemeClr>
            </a:solidFill>
            <a:prstDash val="solid"/>
            <a:miter lim="400000"/>
          </a:ln>
          <a:effectLst/>
          <a:sp3d/>
        </p:spPr>
        <p:style>
          <a:lnRef idx="0">
            <a:scrgbClr r="0" g="0" b="0"/>
          </a:lnRef>
          <a:fillRef idx="0">
            <a:scrgbClr r="0" g="0" b="0"/>
          </a:fillRef>
          <a:effectRef idx="0">
            <a:scrgbClr r="0" g="0" b="0"/>
          </a:effectRef>
          <a:fontRef idx="none"/>
        </p:style>
      </p:cxnSp>
      <p:sp>
        <p:nvSpPr>
          <p:cNvPr id="12" name="TextBox 11">
            <a:extLst>
              <a:ext uri="{FF2B5EF4-FFF2-40B4-BE49-F238E27FC236}">
                <a16:creationId xmlns:a16="http://schemas.microsoft.com/office/drawing/2014/main" id="{68C99C3D-4964-A598-0CEF-A3CB634AF0F2}"/>
              </a:ext>
            </a:extLst>
          </p:cNvPr>
          <p:cNvSpPr txBox="1"/>
          <p:nvPr/>
        </p:nvSpPr>
        <p:spPr>
          <a:xfrm>
            <a:off x="6166353" y="3369005"/>
            <a:ext cx="2881373" cy="1015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ts val="1200"/>
              </a:lnSpc>
            </a:pPr>
            <a:r>
              <a:rPr lang="en-US" sz="1200" dirty="0">
                <a:latin typeface="Arial Narrow" panose="020B0606020202030204" pitchFamily="34" charset="0"/>
              </a:rPr>
              <a:t>Continued to extend the relay capabilities to support (a) the multi-path relay to enable network managed multi-path indirect network connection, (b) </a:t>
            </a:r>
            <a:r>
              <a:rPr lang="es-ES" sz="1200" b="0" i="0" dirty="0">
                <a:solidFill>
                  <a:srgbClr val="111112"/>
                </a:solidFill>
                <a:effectLst/>
                <a:latin typeface="Arial Narrow" panose="020B0606020202030204" pitchFamily="34" charset="0"/>
              </a:rPr>
              <a:t>Multi hop U2N </a:t>
            </a:r>
            <a:r>
              <a:rPr lang="es-ES" sz="1200" dirty="0">
                <a:solidFill>
                  <a:srgbClr val="111112"/>
                </a:solidFill>
                <a:latin typeface="Arial Narrow" panose="020B0606020202030204" pitchFamily="34" charset="0"/>
              </a:rPr>
              <a:t>R</a:t>
            </a:r>
            <a:r>
              <a:rPr lang="es-ES" sz="1200" b="0" i="0" dirty="0">
                <a:solidFill>
                  <a:srgbClr val="111112"/>
                </a:solidFill>
                <a:effectLst/>
                <a:latin typeface="Arial Narrow" panose="020B0606020202030204" pitchFamily="34" charset="0"/>
              </a:rPr>
              <a:t>elay, U2U </a:t>
            </a:r>
            <a:r>
              <a:rPr lang="es-ES" sz="1200" dirty="0">
                <a:solidFill>
                  <a:srgbClr val="111112"/>
                </a:solidFill>
                <a:latin typeface="Arial Narrow" panose="020B0606020202030204" pitchFamily="34" charset="0"/>
              </a:rPr>
              <a:t>R</a:t>
            </a:r>
            <a:r>
              <a:rPr lang="es-ES" sz="1200" b="0" i="0" dirty="0">
                <a:solidFill>
                  <a:srgbClr val="111112"/>
                </a:solidFill>
                <a:effectLst/>
                <a:latin typeface="Arial Narrow" panose="020B0606020202030204" pitchFamily="34" charset="0"/>
              </a:rPr>
              <a:t>elay, (c) </a:t>
            </a:r>
            <a:r>
              <a:rPr lang="en-US" sz="1200" b="0" i="0" dirty="0">
                <a:solidFill>
                  <a:srgbClr val="111112"/>
                </a:solidFill>
                <a:effectLst/>
                <a:latin typeface="Arial Narrow" panose="020B0606020202030204" pitchFamily="34" charset="0"/>
              </a:rPr>
              <a:t>Group mobility for L2 U2N Relay, and (d) MBS support over U2N Relay</a:t>
            </a:r>
            <a:endParaRPr lang="en-US" sz="1200" dirty="0">
              <a:latin typeface="Arial Narrow" panose="020B0606020202030204" pitchFamily="34" charset="0"/>
            </a:endParaRPr>
          </a:p>
        </p:txBody>
      </p:sp>
      <p:sp>
        <p:nvSpPr>
          <p:cNvPr id="11" name="TextBox 10">
            <a:extLst>
              <a:ext uri="{FF2B5EF4-FFF2-40B4-BE49-F238E27FC236}">
                <a16:creationId xmlns:a16="http://schemas.microsoft.com/office/drawing/2014/main" id="{3A2AAA2B-5707-232E-0B21-78339C334DB5}"/>
              </a:ext>
            </a:extLst>
          </p:cNvPr>
          <p:cNvSpPr txBox="1"/>
          <p:nvPr/>
        </p:nvSpPr>
        <p:spPr>
          <a:xfrm>
            <a:off x="6995826" y="2604184"/>
            <a:ext cx="1181839" cy="2779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RAN Impact (N),</a:t>
            </a:r>
          </a:p>
        </p:txBody>
      </p:sp>
      <p:sp>
        <p:nvSpPr>
          <p:cNvPr id="13" name="TextBox 12">
            <a:extLst>
              <a:ext uri="{FF2B5EF4-FFF2-40B4-BE49-F238E27FC236}">
                <a16:creationId xmlns:a16="http://schemas.microsoft.com/office/drawing/2014/main" id="{DBE26477-2F52-F0F2-D5D3-6A63C8D16F47}"/>
              </a:ext>
            </a:extLst>
          </p:cNvPr>
          <p:cNvSpPr txBox="1"/>
          <p:nvPr/>
        </p:nvSpPr>
        <p:spPr>
          <a:xfrm>
            <a:off x="10129331" y="6093675"/>
            <a:ext cx="1181839" cy="2779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825500" rtl="0" fontAlgn="auto" latinLnBrk="0" hangingPunct="0">
              <a:lnSpc>
                <a:spcPts val="1300"/>
              </a:lnSpc>
              <a:spcBef>
                <a:spcPts val="0"/>
              </a:spcBef>
              <a:spcAft>
                <a:spcPts val="0"/>
              </a:spcAft>
              <a:buClrTx/>
              <a:buSzTx/>
              <a:buFontTx/>
              <a:buNone/>
              <a:tabLst/>
            </a:pPr>
            <a:r>
              <a:rPr kumimoji="0" lang="en-US" sz="1200" i="0" u="none" strike="noStrike" cap="none" spc="0" normalizeH="0" baseline="0" dirty="0">
                <a:ln>
                  <a:noFill/>
                </a:ln>
                <a:solidFill>
                  <a:srgbClr val="000000"/>
                </a:solidFill>
                <a:uFillTx/>
                <a:latin typeface="Arial Narrow" panose="020B0606020202030204" pitchFamily="34" charset="0"/>
                <a:ea typeface="Helvetica Neue"/>
                <a:cs typeface="Helvetica Neue"/>
                <a:sym typeface="Helvetica Neue"/>
              </a:rPr>
              <a:t>RAN Impact (N),</a:t>
            </a:r>
          </a:p>
        </p:txBody>
      </p:sp>
      <p:sp>
        <p:nvSpPr>
          <p:cNvPr id="14" name="Rectangle: Rounded Corners 13">
            <a:extLst>
              <a:ext uri="{FF2B5EF4-FFF2-40B4-BE49-F238E27FC236}">
                <a16:creationId xmlns:a16="http://schemas.microsoft.com/office/drawing/2014/main" id="{9D2A12A7-EB90-F3CD-AE05-7ACFFA3D9BBC}"/>
              </a:ext>
            </a:extLst>
          </p:cNvPr>
          <p:cNvSpPr/>
          <p:nvPr/>
        </p:nvSpPr>
        <p:spPr>
          <a:xfrm>
            <a:off x="6143090" y="6114874"/>
            <a:ext cx="503129" cy="198461"/>
          </a:xfrm>
          <a:prstGeom prst="roundRect">
            <a:avLst/>
          </a:prstGeom>
          <a:solidFill>
            <a:schemeClr val="accent3">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 name="TextBox 14">
            <a:extLst>
              <a:ext uri="{FF2B5EF4-FFF2-40B4-BE49-F238E27FC236}">
                <a16:creationId xmlns:a16="http://schemas.microsoft.com/office/drawing/2014/main" id="{616048BA-D870-E4EC-511D-260822D78F4C}"/>
              </a:ext>
            </a:extLst>
          </p:cNvPr>
          <p:cNvSpPr txBox="1"/>
          <p:nvPr/>
        </p:nvSpPr>
        <p:spPr>
          <a:xfrm>
            <a:off x="6740586" y="6063108"/>
            <a:ext cx="1586973" cy="2872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defTabSz="825500" rtl="0" fontAlgn="auto" latinLnBrk="0" hangingPunct="0">
              <a:lnSpc>
                <a:spcPct val="100000"/>
              </a:lnSpc>
              <a:spcBef>
                <a:spcPts val="0"/>
              </a:spcBef>
              <a:spcAft>
                <a:spcPts val="0"/>
              </a:spcAft>
              <a:buClrTx/>
              <a:buSzTx/>
              <a:buFontTx/>
              <a:buNone/>
              <a:tabLst/>
            </a:pPr>
            <a:r>
              <a:rPr lang="en-US" sz="1200" b="1" dirty="0">
                <a:solidFill>
                  <a:srgbClr val="000000"/>
                </a:solidFill>
                <a:latin typeface="Arial Narrow" panose="020B0606020202030204" pitchFamily="34" charset="0"/>
                <a:ea typeface="Helvetica Neue"/>
                <a:cs typeface="Helvetica Neue"/>
                <a:sym typeface="Helvetica Neue"/>
              </a:rPr>
              <a:t>Lesser priority for OPPO</a:t>
            </a:r>
            <a:endParaRPr kumimoji="0" lang="en-US" sz="1200" b="1" i="0" u="none" strike="noStrike" cap="none" spc="0" normalizeH="0" baseline="0" dirty="0">
              <a:ln>
                <a:noFill/>
              </a:ln>
              <a:solidFill>
                <a:srgbClr val="000000"/>
              </a:solidFill>
              <a:effectLst/>
              <a:uFillTx/>
              <a:latin typeface="Arial Narrow" panose="020B0606020202030204" pitchFamily="34" charset="0"/>
              <a:ea typeface="Helvetica Neue"/>
              <a:cs typeface="Helvetica Neue"/>
              <a:sym typeface="Helvetica Neue"/>
            </a:endParaRPr>
          </a:p>
        </p:txBody>
      </p:sp>
    </p:spTree>
    <p:extLst>
      <p:ext uri="{BB962C8B-B14F-4D97-AF65-F5344CB8AC3E}">
        <p14:creationId xmlns:p14="http://schemas.microsoft.com/office/powerpoint/2010/main" val="4248610530"/>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453779762"/>
              </p:ext>
            </p:extLst>
          </p:nvPr>
        </p:nvGraphicFramePr>
        <p:xfrm>
          <a:off x="43376" y="1462088"/>
          <a:ext cx="11852031" cy="4472839"/>
        </p:xfrm>
        <a:graphic>
          <a:graphicData uri="http://schemas.openxmlformats.org/drawingml/2006/table">
            <a:tbl>
              <a:tblPr firstRow="1" bandRow="1">
                <a:tableStyleId>{5C22544A-7EE6-4342-B048-85BDC9FD1C3A}</a:tableStyleId>
              </a:tblPr>
              <a:tblGrid>
                <a:gridCol w="626226">
                  <a:extLst>
                    <a:ext uri="{9D8B030D-6E8A-4147-A177-3AD203B41FA5}">
                      <a16:colId xmlns:a16="http://schemas.microsoft.com/office/drawing/2014/main" val="2236238882"/>
                    </a:ext>
                  </a:extLst>
                </a:gridCol>
                <a:gridCol w="1287106">
                  <a:extLst>
                    <a:ext uri="{9D8B030D-6E8A-4147-A177-3AD203B41FA5}">
                      <a16:colId xmlns:a16="http://schemas.microsoft.com/office/drawing/2014/main" val="562605877"/>
                    </a:ext>
                  </a:extLst>
                </a:gridCol>
                <a:gridCol w="5189828">
                  <a:extLst>
                    <a:ext uri="{9D8B030D-6E8A-4147-A177-3AD203B41FA5}">
                      <a16:colId xmlns:a16="http://schemas.microsoft.com/office/drawing/2014/main" val="824553124"/>
                    </a:ext>
                  </a:extLst>
                </a:gridCol>
                <a:gridCol w="1369826">
                  <a:extLst>
                    <a:ext uri="{9D8B030D-6E8A-4147-A177-3AD203B41FA5}">
                      <a16:colId xmlns:a16="http://schemas.microsoft.com/office/drawing/2014/main" val="4265244648"/>
                    </a:ext>
                  </a:extLst>
                </a:gridCol>
                <a:gridCol w="1067648">
                  <a:extLst>
                    <a:ext uri="{9D8B030D-6E8A-4147-A177-3AD203B41FA5}">
                      <a16:colId xmlns:a16="http://schemas.microsoft.com/office/drawing/2014/main" val="714072198"/>
                    </a:ext>
                  </a:extLst>
                </a:gridCol>
                <a:gridCol w="1265690">
                  <a:extLst>
                    <a:ext uri="{9D8B030D-6E8A-4147-A177-3AD203B41FA5}">
                      <a16:colId xmlns:a16="http://schemas.microsoft.com/office/drawing/2014/main" val="1390949308"/>
                    </a:ext>
                  </a:extLst>
                </a:gridCol>
                <a:gridCol w="1045707">
                  <a:extLst>
                    <a:ext uri="{9D8B030D-6E8A-4147-A177-3AD203B41FA5}">
                      <a16:colId xmlns:a16="http://schemas.microsoft.com/office/drawing/2014/main" val="129207063"/>
                    </a:ext>
                  </a:extLst>
                </a:gridCol>
              </a:tblGrid>
              <a:tr h="394453">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1634164">
                <a:tc>
                  <a:txBody>
                    <a:bodyPr/>
                    <a:lstStyle/>
                    <a:p>
                      <a:r>
                        <a:rPr lang="en-US" sz="1100" i="1" dirty="0">
                          <a:solidFill>
                            <a:srgbClr val="FF0000"/>
                          </a:solidFill>
                        </a:rPr>
                        <a:t>N</a:t>
                      </a:r>
                    </a:p>
                    <a:p>
                      <a:endParaRPr lang="en-US" sz="1100" i="1" dirty="0">
                        <a:solidFill>
                          <a:srgbClr val="FF0000"/>
                        </a:solidFill>
                      </a:endParaRPr>
                    </a:p>
                    <a:p>
                      <a:r>
                        <a:rPr lang="en-US" sz="1100" i="1" dirty="0">
                          <a:solidFill>
                            <a:srgbClr val="FF0000"/>
                          </a:solidFill>
                        </a:rPr>
                        <a:t>(Max</a:t>
                      </a:r>
                    </a:p>
                    <a:p>
                      <a:r>
                        <a:rPr lang="en-US" sz="1100" i="1" dirty="0">
                          <a:solidFill>
                            <a:srgbClr val="FF0000"/>
                          </a:solidFill>
                        </a:rPr>
                        <a:t>10 items)</a:t>
                      </a:r>
                    </a:p>
                  </a:txBody>
                  <a:tcPr/>
                </a:tc>
                <a:tc>
                  <a:txBody>
                    <a:bodyPr/>
                    <a:lstStyle/>
                    <a:p>
                      <a:r>
                        <a:rPr lang="en-US" sz="1100" i="1" dirty="0">
                          <a:solidFill>
                            <a:srgbClr val="FF0000"/>
                          </a:solidFill>
                        </a:rPr>
                        <a:t>Title of Rel-19 Proposal </a:t>
                      </a:r>
                    </a:p>
                    <a:p>
                      <a:endParaRPr lang="en-US" sz="1100" i="1" dirty="0">
                        <a:solidFill>
                          <a:srgbClr val="FF0000"/>
                        </a:solidFill>
                      </a:endParaRPr>
                    </a:p>
                    <a:p>
                      <a:r>
                        <a:rPr lang="en-US" sz="1100" i="1" dirty="0">
                          <a:solidFill>
                            <a:srgbClr val="FF0000"/>
                          </a:solidFill>
                        </a:rPr>
                        <a:t>(you may provide reference to slide for more details)</a:t>
                      </a:r>
                    </a:p>
                  </a:txBody>
                  <a:tcPr/>
                </a:tc>
                <a:tc>
                  <a:txBody>
                    <a:bodyPr/>
                    <a:lstStyle/>
                    <a:p>
                      <a:r>
                        <a:rPr lang="en-US" sz="1100" i="1" dirty="0">
                          <a:solidFill>
                            <a:srgbClr val="FF0000"/>
                          </a:solidFill>
                        </a:rPr>
                        <a:t>Brief description of the Feature. Optionally, you may provide the list of Objectives/Work Task. See definition below –</a:t>
                      </a:r>
                    </a:p>
                    <a:p>
                      <a:endParaRPr lang="en-US" sz="1100" i="1" dirty="0">
                        <a:solidFill>
                          <a:srgbClr val="FF0000"/>
                        </a:solidFill>
                      </a:endParaRPr>
                    </a:p>
                    <a:p>
                      <a:r>
                        <a:rPr lang="en-US" sz="1100" b="1" i="1" dirty="0">
                          <a:solidFill>
                            <a:srgbClr val="FF0000"/>
                          </a:solidFill>
                        </a:rPr>
                        <a:t>Feature</a:t>
                      </a:r>
                      <a:r>
                        <a:rPr lang="en-US" sz="1100" i="1" dirty="0">
                          <a:solidFill>
                            <a:srgbClr val="FF0000"/>
                          </a:solidFill>
                        </a:rPr>
                        <a:t>: New or substantially enhanced functionality which represents added value to the existing system.</a:t>
                      </a:r>
                    </a:p>
                    <a:p>
                      <a:r>
                        <a:rPr lang="en-US" sz="1100" b="1" i="1" dirty="0">
                          <a:solidFill>
                            <a:srgbClr val="FF0000"/>
                          </a:solidFill>
                        </a:rPr>
                        <a:t>Building block</a:t>
                      </a:r>
                      <a:r>
                        <a:rPr lang="en-US" sz="1100" i="1" dirty="0">
                          <a:solidFill>
                            <a:srgbClr val="FF0000"/>
                          </a:solidFill>
                        </a:rPr>
                        <a:t>: sub-division of a feature, representing a coherent set of technical functionality which would generally be expected to reside in a single system element.</a:t>
                      </a:r>
                    </a:p>
                    <a:p>
                      <a:r>
                        <a:rPr lang="en-US" sz="1100" b="1" i="1" dirty="0">
                          <a:solidFill>
                            <a:srgbClr val="FF0000"/>
                          </a:solidFill>
                        </a:rPr>
                        <a:t>Work task</a:t>
                      </a:r>
                      <a:r>
                        <a:rPr lang="en-US" sz="1100" i="1" dirty="0">
                          <a:solidFill>
                            <a:srgbClr val="FF0000"/>
                          </a:solidFill>
                        </a:rPr>
                        <a:t>: sub-division of a building block, representing a self-contained, well-scoped and well-scheduled item of work.</a:t>
                      </a:r>
                    </a:p>
                  </a:txBody>
                  <a:tcPr/>
                </a:tc>
                <a:tc>
                  <a:txBody>
                    <a:bodyPr/>
                    <a:lstStyle/>
                    <a:p>
                      <a:r>
                        <a:rPr lang="en-US" sz="1100" i="1" dirty="0">
                          <a:solidFill>
                            <a:srgbClr val="FF0000"/>
                          </a:solidFill>
                        </a:rPr>
                        <a:t>List if there are related stage-1 (SA1) requirement (Yes/No). </a:t>
                      </a:r>
                    </a:p>
                    <a:p>
                      <a:endParaRPr lang="en-US" sz="1100" i="1" dirty="0">
                        <a:solidFill>
                          <a:srgbClr val="FF0000"/>
                        </a:solidFill>
                      </a:endParaRPr>
                    </a:p>
                    <a:p>
                      <a:r>
                        <a:rPr lang="en-US" sz="1100" i="1" dirty="0">
                          <a:solidFill>
                            <a:srgbClr val="FF0000"/>
                          </a:solidFill>
                        </a:rPr>
                        <a:t>If Yes, Please provide reference to SA1 TS 22.xxx</a:t>
                      </a:r>
                    </a:p>
                  </a:txBody>
                  <a:tcPr/>
                </a:tc>
                <a:tc>
                  <a:txBody>
                    <a:bodyPr/>
                    <a:lstStyle/>
                    <a:p>
                      <a:r>
                        <a:rPr lang="en-US" sz="1100" i="1" dirty="0">
                          <a:solidFill>
                            <a:srgbClr val="FF0000"/>
                          </a:solidFill>
                        </a:rPr>
                        <a:t>Please list the SA WG that will lead the work. </a:t>
                      </a:r>
                    </a:p>
                    <a:p>
                      <a:endParaRPr lang="en-US" sz="1100" i="1" dirty="0">
                        <a:solidFill>
                          <a:srgbClr val="FF0000"/>
                        </a:solidFill>
                      </a:endParaRPr>
                    </a:p>
                    <a:p>
                      <a:r>
                        <a:rPr lang="en-US" sz="1100" i="1" dirty="0">
                          <a:solidFill>
                            <a:srgbClr val="FF0000"/>
                          </a:solidFill>
                        </a:rPr>
                        <a:t>If you don’t know then just say - Don’t Know</a:t>
                      </a:r>
                    </a:p>
                  </a:txBody>
                  <a:tcPr/>
                </a:tc>
                <a:tc>
                  <a:txBody>
                    <a:bodyPr/>
                    <a:lstStyle/>
                    <a:p>
                      <a:r>
                        <a:rPr lang="en-US" sz="1100" i="1" dirty="0">
                          <a:solidFill>
                            <a:srgbClr val="FF0000"/>
                          </a:solidFill>
                        </a:rPr>
                        <a:t>Please list if there are any RAN dependencies (Yes/No). </a:t>
                      </a:r>
                    </a:p>
                    <a:p>
                      <a:endParaRPr lang="en-US" sz="1100" i="1" dirty="0">
                        <a:solidFill>
                          <a:srgbClr val="FF0000"/>
                        </a:solidFill>
                      </a:endParaRPr>
                    </a:p>
                    <a:p>
                      <a:r>
                        <a:rPr lang="en-US" sz="1100" i="1" dirty="0">
                          <a:solidFill>
                            <a:srgbClr val="FF0000"/>
                          </a:solidFill>
                        </a:rPr>
                        <a:t>May further elaborate if dependencies are Major or Minor/Alignment. </a:t>
                      </a:r>
                    </a:p>
                  </a:txBody>
                  <a:tcPr/>
                </a:tc>
                <a:tc>
                  <a:txBody>
                    <a:bodyPr/>
                    <a:lstStyle/>
                    <a:p>
                      <a:r>
                        <a:rPr lang="en-US" sz="1100" i="1" dirty="0">
                          <a:solidFill>
                            <a:srgbClr val="FF0000"/>
                          </a:solidFill>
                        </a:rPr>
                        <a:t>Please list if there any dependencies on other SA WG. E.g., SA3, SA4, SA5, SA6</a:t>
                      </a:r>
                    </a:p>
                  </a:txBody>
                  <a:tcPr/>
                </a:tc>
                <a:extLst>
                  <a:ext uri="{0D108BD9-81ED-4DB2-BD59-A6C34878D82A}">
                    <a16:rowId xmlns:a16="http://schemas.microsoft.com/office/drawing/2014/main" val="779832184"/>
                  </a:ext>
                </a:extLst>
              </a:tr>
              <a:tr h="1789128">
                <a:tc>
                  <a:txBody>
                    <a:bodyPr/>
                    <a:lstStyle/>
                    <a:p>
                      <a:r>
                        <a:rPr lang="en-US" sz="1100" dirty="0"/>
                        <a:t>1</a:t>
                      </a:r>
                    </a:p>
                  </a:txBody>
                  <a:tcPr/>
                </a:tc>
                <a:tc>
                  <a:txBody>
                    <a:bodyPr/>
                    <a:lstStyle/>
                    <a:p>
                      <a:r>
                        <a:rPr lang="en-US" sz="1100" b="1" dirty="0"/>
                        <a:t>Integrated Sensing &amp; Communications</a:t>
                      </a:r>
                    </a:p>
                    <a:p>
                      <a:endParaRPr lang="en-US" sz="1100" dirty="0"/>
                    </a:p>
                    <a:p>
                      <a:r>
                        <a:rPr lang="en-US" sz="1100" dirty="0"/>
                        <a:t>(See slide xx for more details)</a:t>
                      </a:r>
                    </a:p>
                  </a:txBody>
                  <a:tcPr/>
                </a:tc>
                <a:tc>
                  <a:txBody>
                    <a:bodyPr/>
                    <a:lstStyle/>
                    <a:p>
                      <a:pPr marL="0" indent="0">
                        <a:buFont typeface="+mj-lt"/>
                        <a:buNone/>
                      </a:pPr>
                      <a:r>
                        <a:rPr lang="en-US" sz="1100" kern="1200" dirty="0">
                          <a:solidFill>
                            <a:schemeClr val="dk1"/>
                          </a:solidFill>
                          <a:effectLst/>
                          <a:latin typeface="+mn-lt"/>
                          <a:ea typeface="+mn-ea"/>
                          <a:cs typeface="+mn-cs"/>
                        </a:rPr>
                        <a:t>5G system support for NR-based sensing capabilities to get information about characteristics of the environment and/or objects within the environment (e.g., shape, size, orientation, speed, location, distances or relative motion between objects, etc.) using NR RF signals.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100" kern="1200" dirty="0">
                          <a:solidFill>
                            <a:schemeClr val="dk1"/>
                          </a:solidFill>
                          <a:effectLst/>
                          <a:latin typeface="+mn-lt"/>
                          <a:ea typeface="+mn-ea"/>
                          <a:cs typeface="+mn-cs"/>
                        </a:rPr>
                        <a:t>Overall architecture and function enhancement to support new sensing service. </a:t>
                      </a:r>
                    </a:p>
                    <a:p>
                      <a:pPr marL="228600" indent="-228600">
                        <a:buFont typeface="+mj-lt"/>
                        <a:buAutoNum type="arabicPeriod"/>
                      </a:pPr>
                      <a:r>
                        <a:rPr lang="en-US" sz="1100" kern="1200" dirty="0">
                          <a:solidFill>
                            <a:schemeClr val="dk1"/>
                          </a:solidFill>
                          <a:effectLst/>
                          <a:latin typeface="+mn-lt"/>
                          <a:ea typeface="+mn-ea"/>
                          <a:cs typeface="+mn-cs"/>
                        </a:rPr>
                        <a:t>Basic functionality and E2E procedure for Sensing service exposure, Discovery and selection of the sensing entities, Authorization, Sensing control parameter generation and provisioning, related QoS/Policy enhancement. </a:t>
                      </a:r>
                    </a:p>
                    <a:p>
                      <a:pPr marL="228600" indent="-228600">
                        <a:buFont typeface="+mj-lt"/>
                        <a:buAutoNum type="arabicPeriod"/>
                      </a:pPr>
                      <a:r>
                        <a:rPr lang="en-US" sz="1100" kern="1200" dirty="0">
                          <a:solidFill>
                            <a:schemeClr val="dk1"/>
                          </a:solidFill>
                          <a:effectLst/>
                          <a:latin typeface="+mn-lt"/>
                          <a:ea typeface="+mn-ea"/>
                          <a:cs typeface="+mn-cs"/>
                        </a:rPr>
                        <a:t>Enhancements for Non-3GPP sensing </a:t>
                      </a:r>
                    </a:p>
                  </a:txBody>
                  <a:tcPr/>
                </a:tc>
                <a:tc>
                  <a:txBody>
                    <a:bodyPr/>
                    <a:lstStyle/>
                    <a:p>
                      <a:r>
                        <a:rPr lang="en-US" sz="1100" dirty="0"/>
                        <a:t>Yes, TS 22.xxx</a:t>
                      </a:r>
                    </a:p>
                  </a:txBody>
                  <a:tcPr/>
                </a:tc>
                <a:tc>
                  <a:txBody>
                    <a:bodyPr/>
                    <a:lstStyle/>
                    <a:p>
                      <a:r>
                        <a:rPr lang="en-US" sz="1100" dirty="0"/>
                        <a:t>SA2</a:t>
                      </a:r>
                    </a:p>
                  </a:txBody>
                  <a:tcPr/>
                </a:tc>
                <a:tc>
                  <a:txBody>
                    <a:bodyPr/>
                    <a:lstStyle/>
                    <a:p>
                      <a:r>
                        <a:rPr lang="en-US" sz="1100" dirty="0"/>
                        <a:t>Yes, Major</a:t>
                      </a:r>
                    </a:p>
                  </a:txBody>
                  <a:tcPr/>
                </a:tc>
                <a:tc>
                  <a:txBody>
                    <a:bodyPr/>
                    <a:lstStyle/>
                    <a:p>
                      <a:r>
                        <a:rPr lang="en-US" sz="1100" dirty="0"/>
                        <a:t>SA3 for security, SA5 for charging</a:t>
                      </a:r>
                    </a:p>
                  </a:txBody>
                  <a:tcPr/>
                </a:tc>
                <a:extLst>
                  <a:ext uri="{0D108BD9-81ED-4DB2-BD59-A6C34878D82A}">
                    <a16:rowId xmlns:a16="http://schemas.microsoft.com/office/drawing/2014/main" val="1961773117"/>
                  </a:ext>
                </a:extLst>
              </a:tr>
              <a:tr h="342799">
                <a:tc>
                  <a:txBody>
                    <a:bodyPr/>
                    <a:lstStyle/>
                    <a:p>
                      <a:r>
                        <a:rPr lang="en-US" sz="1100" dirty="0"/>
                        <a:t>2.</a:t>
                      </a:r>
                    </a:p>
                  </a:txBody>
                  <a:tcPr/>
                </a:tc>
                <a:tc>
                  <a:txBody>
                    <a:bodyPr/>
                    <a:lstStyle/>
                    <a:p>
                      <a:endParaRPr lang="en-US" sz="1100" dirty="0"/>
                    </a:p>
                  </a:txBody>
                  <a:tcPr/>
                </a:tc>
                <a:tc>
                  <a:txBody>
                    <a:bodyPr/>
                    <a:lstStyle/>
                    <a:p>
                      <a:endParaRPr lang="en-US" sz="1100" dirty="0"/>
                    </a:p>
                  </a:txBody>
                  <a:tcPr/>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dirty="0"/>
                    </a:p>
                  </a:txBody>
                  <a:tcPr/>
                </a:tc>
                <a:extLst>
                  <a:ext uri="{0D108BD9-81ED-4DB2-BD59-A6C34878D82A}">
                    <a16:rowId xmlns:a16="http://schemas.microsoft.com/office/drawing/2014/main" val="136015713"/>
                  </a:ext>
                </a:extLst>
              </a:tr>
            </a:tbl>
          </a:graphicData>
        </a:graphic>
      </p:graphicFrame>
      <p:sp>
        <p:nvSpPr>
          <p:cNvPr id="3" name="Rectangle 2">
            <a:extLst>
              <a:ext uri="{FF2B5EF4-FFF2-40B4-BE49-F238E27FC236}">
                <a16:creationId xmlns:a16="http://schemas.microsoft.com/office/drawing/2014/main" id="{5B10D974-9045-8603-C361-002B31D37E55}"/>
              </a:ext>
            </a:extLst>
          </p:cNvPr>
          <p:cNvSpPr/>
          <p:nvPr/>
        </p:nvSpPr>
        <p:spPr>
          <a:xfrm rot="21019313">
            <a:off x="7046806" y="4473125"/>
            <a:ext cx="3325740" cy="385591"/>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Example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b="1"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34816" y="1462088"/>
            <a:ext cx="11483975" cy="4524652"/>
          </a:xfrm>
        </p:spPr>
        <p:txBody>
          <a:bodyPr/>
          <a:lstStyle/>
          <a:p>
            <a:r>
              <a:rPr lang="en-GB" sz="2000" b="1" kern="1200" dirty="0">
                <a:solidFill>
                  <a:schemeClr val="dk1"/>
                </a:solidFill>
                <a:effectLst/>
              </a:rPr>
              <a:t>Multi-domain AI/ML support over the 5G System</a:t>
            </a:r>
          </a:p>
          <a:p>
            <a:r>
              <a:rPr lang="en-US" sz="2000" b="1" dirty="0"/>
              <a:t>5G Architecture Enhancement support for Ambient IoT devices</a:t>
            </a:r>
          </a:p>
          <a:p>
            <a:r>
              <a:rPr lang="en-US" sz="2000" b="1" dirty="0"/>
              <a:t>Integrated Sensing &amp; Communications</a:t>
            </a:r>
          </a:p>
          <a:p>
            <a:r>
              <a:rPr lang="en-US" sz="2000" b="1" dirty="0"/>
              <a:t>Extended Reality &amp; Media Services – XRM_Ph2 </a:t>
            </a:r>
          </a:p>
          <a:p>
            <a:r>
              <a:rPr lang="en-US" sz="2000" b="1" dirty="0"/>
              <a:t>Traffic Steering, Switching and Splitting over Dual 3GPP Accesses (DualSteer) </a:t>
            </a:r>
          </a:p>
          <a:p>
            <a:r>
              <a:rPr lang="en-US" sz="2000" b="1" dirty="0"/>
              <a:t> Proximity based services Phase-3</a:t>
            </a:r>
          </a:p>
          <a:p>
            <a:r>
              <a:rPr lang="en-GB" sz="2000" b="1" kern="1200" dirty="0">
                <a:solidFill>
                  <a:schemeClr val="dk1"/>
                </a:solidFill>
                <a:effectLst/>
                <a:latin typeface="+mn-lt"/>
                <a:ea typeface="+mn-ea"/>
                <a:cs typeface="+mn-cs"/>
              </a:rPr>
              <a:t> Additional References - Multi-domain AI/ML support over the 5G System</a:t>
            </a:r>
          </a:p>
          <a:p>
            <a:r>
              <a:rPr lang="en-GB" sz="2000" b="1" dirty="0">
                <a:solidFill>
                  <a:schemeClr val="dk1"/>
                </a:solidFill>
              </a:rPr>
              <a:t> Additional References - </a:t>
            </a:r>
            <a:r>
              <a:rPr lang="en-US" sz="2000" b="1" dirty="0"/>
              <a:t>5G Architecture Enhancement support for Ambient IoT devices</a:t>
            </a:r>
          </a:p>
          <a:p>
            <a:r>
              <a:rPr lang="en-US" sz="2000" b="1" dirty="0"/>
              <a:t> Additional References - Traffic Steering, Switching and Splitting over Dual 3GPP Accesses (DualSteer) </a:t>
            </a:r>
          </a:p>
          <a:p>
            <a:r>
              <a:rPr lang="en-US" sz="2000" b="1" dirty="0"/>
              <a:t> Summary</a:t>
            </a:r>
          </a:p>
          <a:p>
            <a:r>
              <a:rPr lang="en-US" sz="2000" b="1" dirty="0"/>
              <a:t> Backup </a:t>
            </a:r>
          </a:p>
          <a:p>
            <a:endParaRPr lang="en-GB" sz="2000" b="1" kern="1200" dirty="0">
              <a:solidFill>
                <a:schemeClr val="dk1"/>
              </a:solidFill>
              <a:effectLst/>
              <a:latin typeface="+mn-lt"/>
              <a:ea typeface="+mn-ea"/>
              <a:cs typeface="+mn-cs"/>
            </a:endParaRPr>
          </a:p>
          <a:p>
            <a:endParaRPr lang="en-US" sz="2000" b="1" dirty="0"/>
          </a:p>
          <a:p>
            <a:endParaRPr lang="en-GB" sz="2000" b="1" kern="1200" dirty="0">
              <a:solidFill>
                <a:schemeClr val="dk1"/>
              </a:solidFill>
              <a:effectLst/>
            </a:endParaRPr>
          </a:p>
          <a:p>
            <a:endParaRPr lang="en-US" altLang="en-US" sz="2000" dirty="0"/>
          </a:p>
        </p:txBody>
      </p:sp>
    </p:spTree>
    <p:extLst>
      <p:ext uri="{BB962C8B-B14F-4D97-AF65-F5344CB8AC3E}">
        <p14:creationId xmlns:p14="http://schemas.microsoft.com/office/powerpoint/2010/main" val="205041619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0" y="487680"/>
            <a:ext cx="10515600" cy="876644"/>
          </a:xfrm>
        </p:spPr>
        <p:txBody>
          <a:bodyPr/>
          <a:lstStyle/>
          <a:p>
            <a:r>
              <a:rPr lang="en-GB" altLang="en-US" b="1" dirty="0"/>
              <a:t>Overall View on Rel-19 Content (1/6)</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801370185"/>
              </p:ext>
            </p:extLst>
          </p:nvPr>
        </p:nvGraphicFramePr>
        <p:xfrm>
          <a:off x="116512" y="1364324"/>
          <a:ext cx="11958975" cy="5035304"/>
        </p:xfrm>
        <a:graphic>
          <a:graphicData uri="http://schemas.openxmlformats.org/drawingml/2006/table">
            <a:tbl>
              <a:tblPr firstRow="1" bandRow="1">
                <a:tableStyleId>{5C22544A-7EE6-4342-B048-85BDC9FD1C3A}</a:tableStyleId>
              </a:tblPr>
              <a:tblGrid>
                <a:gridCol w="482411">
                  <a:extLst>
                    <a:ext uri="{9D8B030D-6E8A-4147-A177-3AD203B41FA5}">
                      <a16:colId xmlns:a16="http://schemas.microsoft.com/office/drawing/2014/main" val="2236238882"/>
                    </a:ext>
                  </a:extLst>
                </a:gridCol>
                <a:gridCol w="1315857">
                  <a:extLst>
                    <a:ext uri="{9D8B030D-6E8A-4147-A177-3AD203B41FA5}">
                      <a16:colId xmlns:a16="http://schemas.microsoft.com/office/drawing/2014/main" val="562605877"/>
                    </a:ext>
                  </a:extLst>
                </a:gridCol>
                <a:gridCol w="6528180">
                  <a:extLst>
                    <a:ext uri="{9D8B030D-6E8A-4147-A177-3AD203B41FA5}">
                      <a16:colId xmlns:a16="http://schemas.microsoft.com/office/drawing/2014/main" val="824553124"/>
                    </a:ext>
                  </a:extLst>
                </a:gridCol>
                <a:gridCol w="894080">
                  <a:extLst>
                    <a:ext uri="{9D8B030D-6E8A-4147-A177-3AD203B41FA5}">
                      <a16:colId xmlns:a16="http://schemas.microsoft.com/office/drawing/2014/main" val="4265244648"/>
                    </a:ext>
                  </a:extLst>
                </a:gridCol>
                <a:gridCol w="651022">
                  <a:extLst>
                    <a:ext uri="{9D8B030D-6E8A-4147-A177-3AD203B41FA5}">
                      <a16:colId xmlns:a16="http://schemas.microsoft.com/office/drawing/2014/main" val="714072198"/>
                    </a:ext>
                  </a:extLst>
                </a:gridCol>
                <a:gridCol w="1015218">
                  <a:extLst>
                    <a:ext uri="{9D8B030D-6E8A-4147-A177-3AD203B41FA5}">
                      <a16:colId xmlns:a16="http://schemas.microsoft.com/office/drawing/2014/main" val="1390949308"/>
                    </a:ext>
                  </a:extLst>
                </a:gridCol>
                <a:gridCol w="1072207">
                  <a:extLst>
                    <a:ext uri="{9D8B030D-6E8A-4147-A177-3AD203B41FA5}">
                      <a16:colId xmlns:a16="http://schemas.microsoft.com/office/drawing/2014/main" val="129207063"/>
                    </a:ext>
                  </a:extLst>
                </a:gridCol>
              </a:tblGrid>
              <a:tr h="798584">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4034360">
                <a:tc>
                  <a:txBody>
                    <a:bodyPr/>
                    <a:lstStyle/>
                    <a:p>
                      <a:r>
                        <a:rPr lang="en-US" sz="1100" dirty="0"/>
                        <a:t>1</a:t>
                      </a:r>
                    </a:p>
                  </a:txBody>
                  <a:tcPr/>
                </a:tc>
                <a:tc>
                  <a:txBody>
                    <a:bodyPr/>
                    <a:lstStyle/>
                    <a:p>
                      <a:r>
                        <a:rPr lang="en-GB" sz="1100" b="1" kern="1200" dirty="0">
                          <a:solidFill>
                            <a:schemeClr val="dk1"/>
                          </a:solidFill>
                          <a:effectLst/>
                          <a:latin typeface="+mn-lt"/>
                          <a:ea typeface="+mn-ea"/>
                          <a:cs typeface="+mn-cs"/>
                        </a:rPr>
                        <a:t>Multi-domain AI/ML support over the 5G System</a:t>
                      </a:r>
                    </a:p>
                    <a:p>
                      <a:endParaRPr lang="en-US" sz="1100" b="1" dirty="0"/>
                    </a:p>
                    <a:p>
                      <a:r>
                        <a:rPr lang="en-US" sz="1100" dirty="0"/>
                        <a:t>(See slides 9-11 for more reference)</a:t>
                      </a:r>
                    </a:p>
                  </a:txBody>
                  <a:tcPr/>
                </a:tc>
                <a:tc>
                  <a:txBody>
                    <a:bodyPr/>
                    <a:lstStyle/>
                    <a:p>
                      <a:pPr marL="0" indent="0">
                        <a:buFont typeface="+mj-lt"/>
                        <a:buNone/>
                      </a:pPr>
                      <a:r>
                        <a:rPr lang="en-GB" sz="1100" kern="1200" dirty="0">
                          <a:solidFill>
                            <a:schemeClr val="dk1"/>
                          </a:solidFill>
                          <a:effectLst/>
                          <a:latin typeface="+mn-lt"/>
                          <a:ea typeface="+mn-ea"/>
                          <a:cs typeface="+mn-cs"/>
                        </a:rPr>
                        <a:t>Study for the </a:t>
                      </a:r>
                      <a:r>
                        <a:rPr lang="en-US" sz="1100" kern="1200" dirty="0">
                          <a:solidFill>
                            <a:schemeClr val="dk1"/>
                          </a:solidFill>
                          <a:effectLst/>
                          <a:latin typeface="+mn-lt"/>
                          <a:ea typeface="+mn-ea"/>
                          <a:cs typeface="+mn-cs"/>
                        </a:rPr>
                        <a:t>converged</a:t>
                      </a:r>
                      <a:r>
                        <a:rPr lang="en-GB" sz="1100" kern="1200" dirty="0">
                          <a:solidFill>
                            <a:schemeClr val="dk1"/>
                          </a:solidFill>
                          <a:effectLst/>
                          <a:latin typeface="+mn-lt"/>
                          <a:ea typeface="+mn-ea"/>
                          <a:cs typeface="+mn-cs"/>
                        </a:rPr>
                        <a:t> system solutions to support AI/ML operations across multiple domains (i.e. UE, RAN, 5GC, OAM and Application) over 5GS. </a:t>
                      </a:r>
                    </a:p>
                    <a:p>
                      <a:pPr marL="0" indent="0">
                        <a:buFont typeface="+mj-lt"/>
                        <a:buNone/>
                      </a:pPr>
                      <a:endParaRPr lang="en-GB" sz="900" b="1"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lnSpc>
                          <a:spcPts val="1200"/>
                        </a:lnSpc>
                        <a:buAutoNum type="arabicPeriod"/>
                      </a:pPr>
                      <a:r>
                        <a:rPr lang="en-GB" sz="1100" kern="1200" dirty="0">
                          <a:solidFill>
                            <a:schemeClr val="dk1"/>
                          </a:solidFill>
                          <a:effectLst/>
                          <a:latin typeface="+mn-lt"/>
                          <a:ea typeface="+mn-ea"/>
                          <a:cs typeface="+mn-cs"/>
                        </a:rPr>
                        <a:t>Study 5GS enhancements to enable AI/ML support for the RAN-1 use cases for AI assisted CSI feedback, beam management and positioning and to support the RAN-2 model distributions which consist of (a) Data Collection, (b) Model Training, (c) Model Management, (d) Model Inference and (e ) Model Storage.</a:t>
                      </a:r>
                    </a:p>
                    <a:p>
                      <a:pPr marL="457200" lvl="1" indent="-228600">
                        <a:lnSpc>
                          <a:spcPts val="1200"/>
                        </a:lnSpc>
                        <a:buFont typeface="Wingdings" panose="05000000000000000000" pitchFamily="2" charset="2"/>
                        <a:buChar char="§"/>
                      </a:pPr>
                      <a:r>
                        <a:rPr lang="en-GB" sz="1100" kern="1200" dirty="0">
                          <a:solidFill>
                            <a:schemeClr val="dk1"/>
                          </a:solidFill>
                          <a:effectLst/>
                          <a:latin typeface="+mn-lt"/>
                          <a:ea typeface="+mn-ea"/>
                          <a:cs typeface="+mn-cs"/>
                        </a:rPr>
                        <a:t>Model identification &amp; registration to enable coordination among UE, RAN and 5GC for model transfer/delivery</a:t>
                      </a:r>
                    </a:p>
                    <a:p>
                      <a:pPr marL="457200" lvl="1" indent="-228600">
                        <a:lnSpc>
                          <a:spcPts val="1200"/>
                        </a:lnSpc>
                        <a:buFont typeface="Wingdings" panose="05000000000000000000" pitchFamily="2" charset="2"/>
                        <a:buChar char="§"/>
                      </a:pPr>
                      <a:r>
                        <a:rPr lang="en-GB" sz="1100" kern="1200" dirty="0">
                          <a:solidFill>
                            <a:schemeClr val="dk1"/>
                          </a:solidFill>
                          <a:effectLst/>
                          <a:latin typeface="+mn-lt"/>
                          <a:ea typeface="+mn-ea"/>
                          <a:cs typeface="+mn-cs"/>
                        </a:rPr>
                        <a:t>Data Collection from UE to assist the model training </a:t>
                      </a:r>
                    </a:p>
                    <a:p>
                      <a:pPr marL="457200" lvl="1" indent="-228600">
                        <a:lnSpc>
                          <a:spcPts val="1200"/>
                        </a:lnSpc>
                        <a:buFont typeface="Wingdings" panose="05000000000000000000" pitchFamily="2" charset="2"/>
                        <a:buChar char="§"/>
                      </a:pPr>
                      <a:r>
                        <a:rPr lang="en-GB" sz="1100" kern="1200" dirty="0">
                          <a:solidFill>
                            <a:schemeClr val="dk1"/>
                          </a:solidFill>
                          <a:effectLst/>
                          <a:latin typeface="+mn-lt"/>
                          <a:ea typeface="+mn-ea"/>
                          <a:cs typeface="+mn-cs"/>
                        </a:rPr>
                        <a:t>QoS and policy control to support RAN model transfer and delivery (including data collection)</a:t>
                      </a:r>
                    </a:p>
                    <a:p>
                      <a:pPr marL="457200" lvl="1" indent="-228600">
                        <a:lnSpc>
                          <a:spcPts val="1200"/>
                        </a:lnSpc>
                        <a:buFont typeface="Wingdings" panose="05000000000000000000" pitchFamily="2" charset="2"/>
                        <a:buChar char="§"/>
                      </a:pPr>
                      <a:r>
                        <a:rPr lang="en-GB" sz="1100" kern="1200" dirty="0">
                          <a:solidFill>
                            <a:schemeClr val="dk1"/>
                          </a:solidFill>
                          <a:effectLst/>
                          <a:latin typeface="+mn-lt"/>
                          <a:ea typeface="+mn-ea"/>
                          <a:cs typeface="+mn-cs"/>
                        </a:rPr>
                        <a:t>5GC/LMF extensions (e.g. UE selection) to support AI training/inference/real-time performance monitoring of the positioning model </a:t>
                      </a:r>
                    </a:p>
                    <a:p>
                      <a:pPr marL="228600" indent="-228600">
                        <a:lnSpc>
                          <a:spcPts val="1200"/>
                        </a:lnSpc>
                        <a:buAutoNum type="arabicPeriod"/>
                      </a:pPr>
                      <a:r>
                        <a:rPr lang="en-GB" sz="1100" kern="1200" dirty="0">
                          <a:solidFill>
                            <a:schemeClr val="dk1"/>
                          </a:solidFill>
                          <a:effectLst/>
                          <a:latin typeface="+mn-lt"/>
                          <a:ea typeface="+mn-ea"/>
                          <a:cs typeface="+mn-cs"/>
                        </a:rPr>
                        <a:t>Study 5GC enhancements to enable cross-domain (i.e. UE, 5GC and applications) Vertical Federated Learning (VFL) to support AI training and inference for verifying and/or predicting the (a) Application </a:t>
                      </a:r>
                      <a:r>
                        <a:rPr lang="en-GB" sz="1100" kern="1200" dirty="0" err="1">
                          <a:solidFill>
                            <a:schemeClr val="dk1"/>
                          </a:solidFill>
                          <a:effectLst/>
                          <a:latin typeface="+mn-lt"/>
                          <a:ea typeface="+mn-ea"/>
                          <a:cs typeface="+mn-cs"/>
                        </a:rPr>
                        <a:t>QoE</a:t>
                      </a:r>
                      <a:r>
                        <a:rPr lang="en-GB" sz="1100" kern="1200" dirty="0">
                          <a:solidFill>
                            <a:schemeClr val="dk1"/>
                          </a:solidFill>
                          <a:effectLst/>
                          <a:latin typeface="+mn-lt"/>
                          <a:ea typeface="+mn-ea"/>
                          <a:cs typeface="+mn-cs"/>
                        </a:rPr>
                        <a:t> performance, (b) Network Energy Saving and  (C) Mobility Optimization </a:t>
                      </a:r>
                    </a:p>
                    <a:p>
                      <a:pPr marL="457200" lvl="1" indent="-228600">
                        <a:lnSpc>
                          <a:spcPts val="1200"/>
                        </a:lnSpc>
                        <a:buFont typeface="Wingdings" panose="05000000000000000000" pitchFamily="2" charset="2"/>
                        <a:buChar char="§"/>
                      </a:pPr>
                      <a:r>
                        <a:rPr lang="en-GB" sz="1100" kern="1200" dirty="0">
                          <a:solidFill>
                            <a:schemeClr val="dk1"/>
                          </a:solidFill>
                          <a:effectLst/>
                          <a:latin typeface="+mn-lt"/>
                          <a:ea typeface="+mn-ea"/>
                          <a:cs typeface="+mn-cs"/>
                        </a:rPr>
                        <a:t>Feature determination and alignment across domains according to the target label when applying the VFL operation </a:t>
                      </a:r>
                    </a:p>
                    <a:p>
                      <a:pPr marL="457200" lvl="1" indent="-228600">
                        <a:lnSpc>
                          <a:spcPts val="1200"/>
                        </a:lnSpc>
                        <a:buFont typeface="Wingdings" panose="05000000000000000000" pitchFamily="2" charset="2"/>
                        <a:buChar char="§"/>
                      </a:pPr>
                      <a:r>
                        <a:rPr lang="en-GB" sz="1100" kern="1200" dirty="0">
                          <a:solidFill>
                            <a:schemeClr val="dk1"/>
                          </a:solidFill>
                          <a:effectLst/>
                          <a:latin typeface="+mn-lt"/>
                          <a:ea typeface="+mn-ea"/>
                          <a:cs typeface="+mn-cs"/>
                        </a:rPr>
                        <a:t>NF(s) identification/selection of required NF(s) in 5GC domain corresponding to the local feature to collaborate on the VFL operation (i.e. training/inference)</a:t>
                      </a:r>
                    </a:p>
                    <a:p>
                      <a:pPr marL="457200" lvl="1" indent="-228600">
                        <a:lnSpc>
                          <a:spcPts val="1200"/>
                        </a:lnSpc>
                        <a:buFont typeface="Wingdings" panose="05000000000000000000" pitchFamily="2" charset="2"/>
                        <a:buChar char="§"/>
                      </a:pPr>
                      <a:r>
                        <a:rPr lang="en-GB" sz="1100" kern="1200" dirty="0">
                          <a:solidFill>
                            <a:schemeClr val="dk1"/>
                          </a:solidFill>
                          <a:effectLst/>
                          <a:latin typeface="+mn-lt"/>
                          <a:ea typeface="+mn-ea"/>
                          <a:cs typeface="+mn-cs"/>
                        </a:rPr>
                        <a:t>Transport and Policy configurations/QoS enhancement, if needed, to support the VFL operation</a:t>
                      </a:r>
                    </a:p>
                    <a:p>
                      <a:pPr marL="228600" indent="-228600">
                        <a:lnSpc>
                          <a:spcPts val="1200"/>
                        </a:lnSpc>
                        <a:buAutoNum type="arabicPeriod"/>
                      </a:pPr>
                      <a:r>
                        <a:rPr lang="en-US" sz="1100" kern="1200" dirty="0">
                          <a:solidFill>
                            <a:schemeClr val="dk1"/>
                          </a:solidFill>
                          <a:effectLst/>
                          <a:latin typeface="+mn-lt"/>
                          <a:ea typeface="+mn-ea"/>
                          <a:cs typeface="+mn-cs"/>
                        </a:rPr>
                        <a:t>Study 5GC assistance for the Transfer Learning to expedite the model training or inference operation</a:t>
                      </a:r>
                    </a:p>
                    <a:p>
                      <a:pPr marL="457200" lvl="1" indent="-228600">
                        <a:lnSpc>
                          <a:spcPts val="1200"/>
                        </a:lnSpc>
                        <a:buFont typeface="Wingdings" panose="05000000000000000000" pitchFamily="2" charset="2"/>
                        <a:buChar char="§"/>
                      </a:pPr>
                      <a:r>
                        <a:rPr lang="en-US" sz="1100" kern="1200" dirty="0">
                          <a:solidFill>
                            <a:schemeClr val="dk1"/>
                          </a:solidFill>
                          <a:effectLst/>
                          <a:latin typeface="+mn-lt"/>
                          <a:ea typeface="+mn-ea"/>
                          <a:cs typeface="+mn-cs"/>
                        </a:rPr>
                        <a:t>Whether and what to extend the R18 Member UE selection to support the Transfer Learning </a:t>
                      </a:r>
                    </a:p>
                    <a:p>
                      <a:pPr marL="457200" lvl="1" indent="-228600">
                        <a:lnSpc>
                          <a:spcPts val="1200"/>
                        </a:lnSpc>
                        <a:buFont typeface="Wingdings" panose="05000000000000000000" pitchFamily="2" charset="2"/>
                        <a:buChar char="§"/>
                      </a:pPr>
                      <a:r>
                        <a:rPr lang="en-US" sz="1100" kern="1200" dirty="0">
                          <a:solidFill>
                            <a:schemeClr val="dk1"/>
                          </a:solidFill>
                          <a:effectLst/>
                          <a:latin typeface="+mn-lt"/>
                          <a:ea typeface="+mn-ea"/>
                          <a:cs typeface="+mn-cs"/>
                        </a:rPr>
                        <a:t>Whether and what to extend the QoS &amp; Policy control as well as for the service provisioning for the traffic to support the Transfer Learning </a:t>
                      </a:r>
                    </a:p>
                    <a:p>
                      <a:pPr marL="457200" lvl="1" indent="-228600">
                        <a:lnSpc>
                          <a:spcPts val="1200"/>
                        </a:lnSpc>
                        <a:buFont typeface="Wingdings" panose="05000000000000000000" pitchFamily="2" charset="2"/>
                        <a:buChar char="§"/>
                      </a:pPr>
                      <a:r>
                        <a:rPr lang="en-US" sz="1100" kern="1200" dirty="0">
                          <a:solidFill>
                            <a:schemeClr val="dk1"/>
                          </a:solidFill>
                          <a:effectLst/>
                          <a:latin typeface="+mn-lt"/>
                          <a:ea typeface="+mn-ea"/>
                          <a:cs typeface="+mn-cs"/>
                        </a:rPr>
                        <a:t>What and how to transfer the AI model between the UE (e.g. via local routing through the 5G Core or via the sidelink).</a:t>
                      </a:r>
                    </a:p>
                  </a:txBody>
                  <a:tcPr/>
                </a:tc>
                <a:tc>
                  <a:txBody>
                    <a:bodyPr/>
                    <a:lstStyle/>
                    <a:p>
                      <a:r>
                        <a:rPr lang="en-US" sz="1100" dirty="0"/>
                        <a:t>Yes, </a:t>
                      </a:r>
                    </a:p>
                    <a:p>
                      <a:r>
                        <a:rPr lang="en-US" sz="1100" dirty="0">
                          <a:solidFill>
                            <a:srgbClr val="FF0000"/>
                          </a:solidFill>
                        </a:rPr>
                        <a:t>TR 22.876/ TR (RAN1)/ TR (RAN2)/</a:t>
                      </a:r>
                    </a:p>
                    <a:p>
                      <a:r>
                        <a:rPr lang="en-US" sz="1100" dirty="0">
                          <a:solidFill>
                            <a:srgbClr val="FF0000"/>
                          </a:solidFill>
                        </a:rPr>
                        <a:t>TR (RAN3)</a:t>
                      </a:r>
                    </a:p>
                  </a:txBody>
                  <a:tcPr/>
                </a:tc>
                <a:tc>
                  <a:txBody>
                    <a:bodyPr/>
                    <a:lstStyle/>
                    <a:p>
                      <a:r>
                        <a:rPr lang="en-US" sz="1100" dirty="0"/>
                        <a:t>SA2/RAN</a:t>
                      </a:r>
                    </a:p>
                  </a:txBody>
                  <a:tcPr/>
                </a:tc>
                <a:tc>
                  <a:txBody>
                    <a:bodyPr/>
                    <a:lstStyle/>
                    <a:p>
                      <a:r>
                        <a:rPr lang="en-US" sz="1100" dirty="0"/>
                        <a:t>Yes, Major</a:t>
                      </a:r>
                    </a:p>
                  </a:txBody>
                  <a:tcPr/>
                </a:tc>
                <a:tc>
                  <a:txBody>
                    <a:bodyPr/>
                    <a:lstStyle/>
                    <a:p>
                      <a:r>
                        <a:rPr lang="en-US" sz="1100" dirty="0"/>
                        <a:t>SA5 for charging and management capabilities</a:t>
                      </a:r>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20161379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0" y="515276"/>
            <a:ext cx="10515600" cy="818568"/>
          </a:xfrm>
        </p:spPr>
        <p:txBody>
          <a:bodyPr/>
          <a:lstStyle/>
          <a:p>
            <a:r>
              <a:rPr lang="en-GB" altLang="en-US" b="1" dirty="0"/>
              <a:t>Overall View on Rel-19 Content (2/6)</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687653260"/>
              </p:ext>
            </p:extLst>
          </p:nvPr>
        </p:nvGraphicFramePr>
        <p:xfrm>
          <a:off x="116512" y="1333844"/>
          <a:ext cx="11958975" cy="5008880"/>
        </p:xfrm>
        <a:graphic>
          <a:graphicData uri="http://schemas.openxmlformats.org/drawingml/2006/table">
            <a:tbl>
              <a:tblPr firstRow="1" bandRow="1">
                <a:tableStyleId>{5C22544A-7EE6-4342-B048-85BDC9FD1C3A}</a:tableStyleId>
              </a:tblPr>
              <a:tblGrid>
                <a:gridCol w="482411">
                  <a:extLst>
                    <a:ext uri="{9D8B030D-6E8A-4147-A177-3AD203B41FA5}">
                      <a16:colId xmlns:a16="http://schemas.microsoft.com/office/drawing/2014/main" val="2236238882"/>
                    </a:ext>
                  </a:extLst>
                </a:gridCol>
                <a:gridCol w="1315857">
                  <a:extLst>
                    <a:ext uri="{9D8B030D-6E8A-4147-A177-3AD203B41FA5}">
                      <a16:colId xmlns:a16="http://schemas.microsoft.com/office/drawing/2014/main" val="562605877"/>
                    </a:ext>
                  </a:extLst>
                </a:gridCol>
                <a:gridCol w="6237407">
                  <a:extLst>
                    <a:ext uri="{9D8B030D-6E8A-4147-A177-3AD203B41FA5}">
                      <a16:colId xmlns:a16="http://schemas.microsoft.com/office/drawing/2014/main" val="824553124"/>
                    </a:ext>
                  </a:extLst>
                </a:gridCol>
                <a:gridCol w="1155217">
                  <a:extLst>
                    <a:ext uri="{9D8B030D-6E8A-4147-A177-3AD203B41FA5}">
                      <a16:colId xmlns:a16="http://schemas.microsoft.com/office/drawing/2014/main" val="4265244648"/>
                    </a:ext>
                  </a:extLst>
                </a:gridCol>
                <a:gridCol w="578506">
                  <a:extLst>
                    <a:ext uri="{9D8B030D-6E8A-4147-A177-3AD203B41FA5}">
                      <a16:colId xmlns:a16="http://schemas.microsoft.com/office/drawing/2014/main" val="714072198"/>
                    </a:ext>
                  </a:extLst>
                </a:gridCol>
                <a:gridCol w="1120511">
                  <a:extLst>
                    <a:ext uri="{9D8B030D-6E8A-4147-A177-3AD203B41FA5}">
                      <a16:colId xmlns:a16="http://schemas.microsoft.com/office/drawing/2014/main" val="1390949308"/>
                    </a:ext>
                  </a:extLst>
                </a:gridCol>
                <a:gridCol w="1069066">
                  <a:extLst>
                    <a:ext uri="{9D8B030D-6E8A-4147-A177-3AD203B41FA5}">
                      <a16:colId xmlns:a16="http://schemas.microsoft.com/office/drawing/2014/main" val="129207063"/>
                    </a:ext>
                  </a:extLst>
                </a:gridCol>
              </a:tblGrid>
              <a:tr h="630149">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4378731">
                <a:tc>
                  <a:txBody>
                    <a:bodyPr/>
                    <a:lstStyle/>
                    <a:p>
                      <a:r>
                        <a:rPr lang="en-US" sz="1100" dirty="0"/>
                        <a:t>2</a:t>
                      </a:r>
                    </a:p>
                  </a:txBody>
                  <a:tcPr/>
                </a:tc>
                <a:tc>
                  <a:txBody>
                    <a:bodyPr/>
                    <a:lstStyle/>
                    <a:p>
                      <a:r>
                        <a:rPr lang="en-US" sz="1100" b="1" dirty="0"/>
                        <a:t>5G Architecture Enhancement support for Ambient IoT devices</a:t>
                      </a:r>
                    </a:p>
                    <a:p>
                      <a:endParaRPr lang="en-US" sz="1100" dirty="0"/>
                    </a:p>
                    <a:p>
                      <a:r>
                        <a:rPr lang="en-US" sz="1100" dirty="0"/>
                        <a:t>(See slides 12-15 for more reference)</a:t>
                      </a:r>
                    </a:p>
                  </a:txBody>
                  <a:tcPr/>
                </a:tc>
                <a:tc>
                  <a:txBody>
                    <a:bodyPr/>
                    <a:lstStyle/>
                    <a:p>
                      <a:pPr marL="0" indent="0">
                        <a:buFont typeface="+mj-lt"/>
                        <a:buNone/>
                      </a:pPr>
                      <a:r>
                        <a:rPr lang="en-GB" sz="1100" kern="1200" dirty="0">
                          <a:solidFill>
                            <a:schemeClr val="dk1"/>
                          </a:solidFill>
                          <a:effectLst/>
                          <a:latin typeface="+mn-lt"/>
                          <a:ea typeface="+mn-ea"/>
                          <a:cs typeface="+mn-cs"/>
                        </a:rPr>
                        <a:t>5G System Architecture is enhanced to support ambient power-enabled IoT devices under extremely constrained</a:t>
                      </a:r>
                      <a:r>
                        <a:rPr lang="en-US" sz="1100" kern="1200" dirty="0">
                          <a:solidFill>
                            <a:schemeClr val="dk1"/>
                          </a:solidFill>
                          <a:effectLst/>
                          <a:latin typeface="+mn-lt"/>
                          <a:ea typeface="+mn-ea"/>
                          <a:cs typeface="+mn-cs"/>
                        </a:rPr>
                        <a:t> </a:t>
                      </a:r>
                      <a:r>
                        <a:rPr lang="en-GB" sz="1100" kern="1200" dirty="0">
                          <a:solidFill>
                            <a:schemeClr val="dk1"/>
                          </a:solidFill>
                          <a:effectLst/>
                          <a:latin typeface="+mn-lt"/>
                          <a:ea typeface="+mn-ea"/>
                          <a:cs typeface="+mn-cs"/>
                        </a:rPr>
                        <a:t>power consumption conditions.  The study shall consider the scenarios for Ambient IoT devices connecting to gNB either directly (i.e. direct mode) or via intermedia UE (i.e. indirect mode).  However, whether all Ambient IoT device types (i.e. A, B and C) support both modes are TBD.  </a:t>
                      </a:r>
                    </a:p>
                    <a:p>
                      <a:pPr marL="0" indent="0">
                        <a:buFont typeface="+mj-lt"/>
                        <a:buNone/>
                      </a:pPr>
                      <a:endParaRPr lang="en-GB" sz="1200" b="1" kern="1200" dirty="0">
                        <a:solidFill>
                          <a:schemeClr val="dk1"/>
                        </a:solidFill>
                        <a:effectLst/>
                        <a:latin typeface="+mn-lt"/>
                        <a:ea typeface="+mn-ea"/>
                        <a:cs typeface="+mn-cs"/>
                      </a:endParaRPr>
                    </a:p>
                    <a:p>
                      <a:pPr marL="0" indent="0">
                        <a:lnSpc>
                          <a:spcPts val="1400"/>
                        </a:lnSpc>
                        <a:buFont typeface="+mj-lt"/>
                        <a:buNone/>
                      </a:pPr>
                      <a:r>
                        <a:rPr lang="en-US" sz="1100" b="1" kern="1200" dirty="0">
                          <a:solidFill>
                            <a:schemeClr val="dk1"/>
                          </a:solidFill>
                          <a:effectLst/>
                          <a:latin typeface="+mn-lt"/>
                          <a:ea typeface="+mn-ea"/>
                          <a:cs typeface="+mn-cs"/>
                        </a:rPr>
                        <a:t>Key Work Tasks includes defining - </a:t>
                      </a:r>
                    </a:p>
                    <a:p>
                      <a:pPr>
                        <a:lnSpc>
                          <a:spcPts val="1400"/>
                        </a:lnSpc>
                      </a:pPr>
                      <a:r>
                        <a:rPr lang="en-GB" sz="1100" kern="1200" dirty="0">
                          <a:solidFill>
                            <a:schemeClr val="dk1"/>
                          </a:solidFill>
                          <a:effectLst/>
                          <a:latin typeface="+mn-lt"/>
                          <a:ea typeface="+mn-ea"/>
                          <a:cs typeface="+mn-cs"/>
                        </a:rPr>
                        <a:t>1. Study the following 5G system signalling extensions: </a:t>
                      </a:r>
                      <a:endParaRPr lang="en-US" sz="1100" kern="1200" dirty="0">
                        <a:solidFill>
                          <a:schemeClr val="dk1"/>
                        </a:solidFill>
                        <a:effectLst/>
                        <a:latin typeface="+mn-lt"/>
                        <a:ea typeface="+mn-ea"/>
                        <a:cs typeface="+mn-cs"/>
                      </a:endParaRPr>
                    </a:p>
                    <a:p>
                      <a:pPr marL="344488" lvl="1" indent="-171450">
                        <a:lnSpc>
                          <a:spcPts val="1400"/>
                        </a:lnSpc>
                        <a:buFont typeface="Arial" panose="020B0604020202020204" pitchFamily="34" charset="0"/>
                        <a:buChar char="•"/>
                      </a:pPr>
                      <a:r>
                        <a:rPr lang="en-US" sz="1100" kern="1200" dirty="0">
                          <a:solidFill>
                            <a:schemeClr val="dk1"/>
                          </a:solidFill>
                          <a:effectLst/>
                          <a:latin typeface="+mn-lt"/>
                          <a:ea typeface="+mn-ea"/>
                          <a:cs typeface="+mn-cs"/>
                        </a:rPr>
                        <a:t>Registration, Subscription, Identification management with or without the 3</a:t>
                      </a:r>
                      <a:r>
                        <a:rPr lang="en-US" sz="1100" kern="1200" baseline="30000" dirty="0">
                          <a:solidFill>
                            <a:schemeClr val="dk1"/>
                          </a:solidFill>
                          <a:effectLst/>
                          <a:latin typeface="+mn-lt"/>
                          <a:ea typeface="+mn-ea"/>
                          <a:cs typeface="+mn-cs"/>
                        </a:rPr>
                        <a:t>rd </a:t>
                      </a:r>
                      <a:r>
                        <a:rPr lang="en-US" sz="1100" kern="1200" dirty="0">
                          <a:solidFill>
                            <a:schemeClr val="dk1"/>
                          </a:solidFill>
                          <a:effectLst/>
                          <a:latin typeface="+mn-lt"/>
                          <a:ea typeface="+mn-ea"/>
                          <a:cs typeface="+mn-cs"/>
                        </a:rPr>
                        <a:t>party assistance</a:t>
                      </a:r>
                    </a:p>
                    <a:p>
                      <a:pPr marL="344488" lvl="1" indent="-171450">
                        <a:lnSpc>
                          <a:spcPts val="1400"/>
                        </a:lnSpc>
                        <a:buFont typeface="Arial" panose="020B0604020202020204" pitchFamily="34" charset="0"/>
                        <a:buChar char="•"/>
                      </a:pPr>
                      <a:r>
                        <a:rPr lang="en-US" sz="1100" kern="1200" dirty="0">
                          <a:solidFill>
                            <a:schemeClr val="dk1"/>
                          </a:solidFill>
                          <a:effectLst/>
                          <a:latin typeface="+mn-lt"/>
                          <a:ea typeface="+mn-ea"/>
                          <a:cs typeface="+mn-cs"/>
                        </a:rPr>
                        <a:t>Mobility, paging and connection management support for Ambient IoT devices, if applicable to specific device type(s)</a:t>
                      </a:r>
                    </a:p>
                    <a:p>
                      <a:pPr marL="344488" lvl="1" indent="-171450">
                        <a:lnSpc>
                          <a:spcPts val="1400"/>
                        </a:lnSpc>
                        <a:buFont typeface="Arial" panose="020B0604020202020204" pitchFamily="34" charset="0"/>
                        <a:buChar char="•"/>
                      </a:pPr>
                      <a:r>
                        <a:rPr lang="en-US" sz="1100" kern="1200" dirty="0">
                          <a:solidFill>
                            <a:schemeClr val="dk1"/>
                          </a:solidFill>
                          <a:effectLst/>
                          <a:latin typeface="+mn-lt"/>
                          <a:ea typeface="+mn-ea"/>
                          <a:cs typeface="+mn-cs"/>
                        </a:rPr>
                        <a:t>Architecture requirements for authentication and authorization of the Ambient IoT devices and device privacy;</a:t>
                      </a:r>
                    </a:p>
                    <a:p>
                      <a:pPr marL="344488" lvl="1" indent="-171450">
                        <a:lnSpc>
                          <a:spcPts val="1400"/>
                        </a:lnSpc>
                        <a:buFont typeface="Arial" panose="020B0604020202020204" pitchFamily="34" charset="0"/>
                        <a:buChar char="•"/>
                      </a:pPr>
                      <a:r>
                        <a:rPr lang="en-US" sz="1100" kern="1200" dirty="0">
                          <a:solidFill>
                            <a:schemeClr val="dk1"/>
                          </a:solidFill>
                          <a:effectLst/>
                          <a:latin typeface="+mn-lt"/>
                          <a:ea typeface="+mn-ea"/>
                          <a:cs typeface="+mn-cs"/>
                        </a:rPr>
                        <a:t>3</a:t>
                      </a:r>
                      <a:r>
                        <a:rPr lang="en-US" sz="1100" kern="1200" baseline="30000" dirty="0">
                          <a:solidFill>
                            <a:schemeClr val="dk1"/>
                          </a:solidFill>
                          <a:effectLst/>
                          <a:latin typeface="+mn-lt"/>
                          <a:ea typeface="+mn-ea"/>
                          <a:cs typeface="+mn-cs"/>
                        </a:rPr>
                        <a:t>rd</a:t>
                      </a:r>
                      <a:r>
                        <a:rPr lang="en-US" sz="1100" kern="1200" dirty="0">
                          <a:solidFill>
                            <a:schemeClr val="dk1"/>
                          </a:solidFill>
                          <a:effectLst/>
                          <a:latin typeface="+mn-lt"/>
                          <a:ea typeface="+mn-ea"/>
                          <a:cs typeface="+mn-cs"/>
                        </a:rPr>
                        <a:t> party assistance via service provisioning and network exposure support for Identification, Mobility and/or Connection Management.</a:t>
                      </a:r>
                    </a:p>
                    <a:p>
                      <a:pPr marL="344488" lvl="1" indent="-171450">
                        <a:lnSpc>
                          <a:spcPts val="1400"/>
                        </a:lnSpc>
                        <a:buFont typeface="Arial" panose="020B0604020202020204" pitchFamily="34" charset="0"/>
                        <a:buChar char="•"/>
                      </a:pPr>
                      <a:r>
                        <a:rPr lang="en-GB" sz="1100" kern="1200" dirty="0">
                          <a:solidFill>
                            <a:schemeClr val="dk1"/>
                          </a:solidFill>
                          <a:effectLst/>
                          <a:latin typeface="+mn-lt"/>
                          <a:ea typeface="+mn-ea"/>
                          <a:cs typeface="+mn-cs"/>
                        </a:rPr>
                        <a:t>Link management betwee</a:t>
                      </a:r>
                      <a:r>
                        <a:rPr lang="en-US" sz="1100" kern="1200" dirty="0">
                          <a:solidFill>
                            <a:schemeClr val="dk1"/>
                          </a:solidFill>
                          <a:effectLst/>
                          <a:latin typeface="+mn-lt"/>
                          <a:ea typeface="+mn-ea"/>
                          <a:cs typeface="+mn-cs"/>
                        </a:rPr>
                        <a:t>n the Ambient IoT devices and the intermediate UE (i.e. indirect mode);</a:t>
                      </a:r>
                    </a:p>
                    <a:p>
                      <a:pPr marL="344488" lvl="1" indent="-171450">
                        <a:lnSpc>
                          <a:spcPts val="1400"/>
                        </a:lnSpc>
                        <a:buFont typeface="Arial" panose="020B0604020202020204" pitchFamily="34" charset="0"/>
                        <a:buChar char="•"/>
                      </a:pPr>
                      <a:r>
                        <a:rPr lang="en-US" sz="1100" kern="1200" dirty="0">
                          <a:solidFill>
                            <a:schemeClr val="dk1"/>
                          </a:solidFill>
                          <a:effectLst/>
                          <a:latin typeface="+mn-lt"/>
                          <a:ea typeface="+mn-ea"/>
                          <a:cs typeface="+mn-cs"/>
                        </a:rPr>
                        <a:t>Group management of the Ambient IoT devices;</a:t>
                      </a:r>
                    </a:p>
                    <a:p>
                      <a:pPr>
                        <a:lnSpc>
                          <a:spcPts val="1400"/>
                        </a:lnSpc>
                      </a:pPr>
                      <a:r>
                        <a:rPr lang="en-GB" sz="1100" kern="1200" dirty="0">
                          <a:solidFill>
                            <a:schemeClr val="dk1"/>
                          </a:solidFill>
                          <a:effectLst/>
                          <a:latin typeface="+mn-lt"/>
                          <a:ea typeface="+mn-ea"/>
                          <a:cs typeface="+mn-cs"/>
                        </a:rPr>
                        <a:t>2. Study whether and how to perform Session Management for data transmission</a:t>
                      </a:r>
                      <a:endParaRPr lang="en-US" sz="1100" kern="1200" dirty="0">
                        <a:solidFill>
                          <a:schemeClr val="dk1"/>
                        </a:solidFill>
                        <a:effectLst/>
                        <a:latin typeface="+mn-lt"/>
                        <a:ea typeface="+mn-ea"/>
                        <a:cs typeface="+mn-cs"/>
                      </a:endParaRPr>
                    </a:p>
                    <a:p>
                      <a:pPr marL="344488" lvl="1" indent="-176213">
                        <a:lnSpc>
                          <a:spcPts val="1400"/>
                        </a:lnSpc>
                        <a:buFont typeface="Arial" panose="020B0604020202020204" pitchFamily="34" charset="0"/>
                        <a:buChar char="•"/>
                      </a:pPr>
                      <a:r>
                        <a:rPr lang="en-US" sz="1100" kern="1200" dirty="0">
                          <a:solidFill>
                            <a:schemeClr val="dk1"/>
                          </a:solidFill>
                          <a:effectLst/>
                          <a:latin typeface="+mn-lt"/>
                          <a:ea typeface="+mn-ea"/>
                          <a:cs typeface="+mn-cs"/>
                        </a:rPr>
                        <a:t>Connectivity establishment for data transmission vs. connection less communication;</a:t>
                      </a:r>
                    </a:p>
                    <a:p>
                      <a:pPr marL="344488" lvl="1" indent="-176213">
                        <a:lnSpc>
                          <a:spcPts val="1400"/>
                        </a:lnSpc>
                        <a:buFont typeface="Arial" panose="020B0604020202020204" pitchFamily="34" charset="0"/>
                        <a:buChar char="•"/>
                      </a:pPr>
                      <a:r>
                        <a:rPr lang="en-GB" sz="1100" kern="1200" dirty="0">
                          <a:solidFill>
                            <a:schemeClr val="dk1"/>
                          </a:solidFill>
                          <a:effectLst/>
                          <a:latin typeface="+mn-lt"/>
                          <a:ea typeface="+mn-ea"/>
                          <a:cs typeface="+mn-cs"/>
                        </a:rPr>
                        <a:t>Data received or collected by the network exposed to the 3</a:t>
                      </a:r>
                      <a:r>
                        <a:rPr lang="en-GB" sz="1100" kern="1200" baseline="30000" dirty="0">
                          <a:solidFill>
                            <a:schemeClr val="dk1"/>
                          </a:solidFill>
                          <a:effectLst/>
                          <a:latin typeface="+mn-lt"/>
                          <a:ea typeface="+mn-ea"/>
                          <a:cs typeface="+mn-cs"/>
                        </a:rPr>
                        <a:t>rd</a:t>
                      </a:r>
                      <a:r>
                        <a:rPr lang="en-GB" sz="1100" kern="1200" dirty="0">
                          <a:solidFill>
                            <a:schemeClr val="dk1"/>
                          </a:solidFill>
                          <a:effectLst/>
                          <a:latin typeface="+mn-lt"/>
                          <a:ea typeface="+mn-ea"/>
                          <a:cs typeface="+mn-cs"/>
                        </a:rPr>
                        <a:t> party for backend service;</a:t>
                      </a:r>
                      <a:endParaRPr lang="en-US" sz="1100" kern="1200" dirty="0">
                        <a:solidFill>
                          <a:schemeClr val="dk1"/>
                        </a:solidFill>
                        <a:effectLst/>
                        <a:latin typeface="+mn-lt"/>
                        <a:ea typeface="+mn-ea"/>
                        <a:cs typeface="+mn-cs"/>
                      </a:endParaRPr>
                    </a:p>
                    <a:p>
                      <a:pPr>
                        <a:lnSpc>
                          <a:spcPts val="1400"/>
                        </a:lnSpc>
                      </a:pPr>
                      <a:r>
                        <a:rPr lang="en-GB" sz="1100" kern="1200" dirty="0">
                          <a:solidFill>
                            <a:schemeClr val="dk1"/>
                          </a:solidFill>
                          <a:effectLst/>
                          <a:latin typeface="+mn-lt"/>
                          <a:ea typeface="+mn-ea"/>
                          <a:cs typeface="+mn-cs"/>
                        </a:rPr>
                        <a:t>3. Study QoS and Policy Enhancement to support the Ambient IoT devices;</a:t>
                      </a:r>
                      <a:endParaRPr lang="en-US" sz="1100" kern="1200" dirty="0">
                        <a:solidFill>
                          <a:schemeClr val="dk1"/>
                        </a:solidFill>
                        <a:effectLst/>
                        <a:latin typeface="+mn-lt"/>
                        <a:ea typeface="+mn-ea"/>
                        <a:cs typeface="+mn-cs"/>
                      </a:endParaRPr>
                    </a:p>
                    <a:p>
                      <a:pPr marL="111125" indent="-111125">
                        <a:lnSpc>
                          <a:spcPts val="1400"/>
                        </a:lnSpc>
                      </a:pPr>
                      <a:r>
                        <a:rPr lang="en-GB" sz="1100" kern="1200" dirty="0">
                          <a:solidFill>
                            <a:schemeClr val="dk1"/>
                          </a:solidFill>
                          <a:effectLst/>
                          <a:latin typeface="+mn-lt"/>
                          <a:ea typeface="+mn-ea"/>
                          <a:cs typeface="+mn-cs"/>
                        </a:rPr>
                        <a:t>4. Study access and congestion control mechanisms to support the ultra-high density deployment scenarios of Ambient IoT devices</a:t>
                      </a:r>
                    </a:p>
                  </a:txBody>
                  <a:tcPr/>
                </a:tc>
                <a:tc>
                  <a:txBody>
                    <a:bodyPr/>
                    <a:lstStyle/>
                    <a:p>
                      <a:r>
                        <a:rPr lang="en-US" sz="1100" dirty="0"/>
                        <a:t>Yes, </a:t>
                      </a:r>
                    </a:p>
                    <a:p>
                      <a:r>
                        <a:rPr lang="en-US" sz="1100" dirty="0">
                          <a:solidFill>
                            <a:srgbClr val="FF0000"/>
                          </a:solidFill>
                        </a:rPr>
                        <a:t>TR 22.840/TS(?)</a:t>
                      </a:r>
                    </a:p>
                  </a:txBody>
                  <a:tcPr/>
                </a:tc>
                <a:tc>
                  <a:txBody>
                    <a:bodyPr/>
                    <a:lstStyle/>
                    <a:p>
                      <a:r>
                        <a:rPr lang="en-US" sz="1100" dirty="0"/>
                        <a:t>SA2</a:t>
                      </a:r>
                    </a:p>
                  </a:txBody>
                  <a:tcPr/>
                </a:tc>
                <a:tc>
                  <a:txBody>
                    <a:bodyPr/>
                    <a:lstStyle/>
                    <a:p>
                      <a:r>
                        <a:rPr lang="en-US" sz="1100" dirty="0"/>
                        <a:t>Yes, Major</a:t>
                      </a:r>
                    </a:p>
                  </a:txBody>
                  <a:tcPr/>
                </a:tc>
                <a:tc>
                  <a:txBody>
                    <a:bodyPr/>
                    <a:lstStyle/>
                    <a:p>
                      <a:r>
                        <a:rPr lang="en-US" sz="1100" dirty="0"/>
                        <a:t>SA3 for security, SA5 for charging, CT1 for network selection</a:t>
                      </a:r>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396438798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0" y="609599"/>
            <a:ext cx="10515600" cy="650241"/>
          </a:xfrm>
        </p:spPr>
        <p:txBody>
          <a:bodyPr/>
          <a:lstStyle/>
          <a:p>
            <a:r>
              <a:rPr lang="en-GB" altLang="en-US" b="1" dirty="0"/>
              <a:t>Overall View on Rel-19 Content (3/6)</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4060816379"/>
              </p:ext>
            </p:extLst>
          </p:nvPr>
        </p:nvGraphicFramePr>
        <p:xfrm>
          <a:off x="0" y="1418026"/>
          <a:ext cx="11998959" cy="5041702"/>
        </p:xfrm>
        <a:graphic>
          <a:graphicData uri="http://schemas.openxmlformats.org/drawingml/2006/table">
            <a:tbl>
              <a:tblPr firstRow="1" bandRow="1">
                <a:tableStyleId>{5C22544A-7EE6-4342-B048-85BDC9FD1C3A}</a:tableStyleId>
              </a:tblPr>
              <a:tblGrid>
                <a:gridCol w="633989">
                  <a:extLst>
                    <a:ext uri="{9D8B030D-6E8A-4147-A177-3AD203B41FA5}">
                      <a16:colId xmlns:a16="http://schemas.microsoft.com/office/drawing/2014/main" val="2236238882"/>
                    </a:ext>
                  </a:extLst>
                </a:gridCol>
                <a:gridCol w="1303062">
                  <a:extLst>
                    <a:ext uri="{9D8B030D-6E8A-4147-A177-3AD203B41FA5}">
                      <a16:colId xmlns:a16="http://schemas.microsoft.com/office/drawing/2014/main" val="562605877"/>
                    </a:ext>
                  </a:extLst>
                </a:gridCol>
                <a:gridCol w="6109669">
                  <a:extLst>
                    <a:ext uri="{9D8B030D-6E8A-4147-A177-3AD203B41FA5}">
                      <a16:colId xmlns:a16="http://schemas.microsoft.com/office/drawing/2014/main" val="824553124"/>
                    </a:ext>
                  </a:extLst>
                </a:gridCol>
                <a:gridCol w="1148080">
                  <a:extLst>
                    <a:ext uri="{9D8B030D-6E8A-4147-A177-3AD203B41FA5}">
                      <a16:colId xmlns:a16="http://schemas.microsoft.com/office/drawing/2014/main" val="4265244648"/>
                    </a:ext>
                  </a:extLst>
                </a:gridCol>
                <a:gridCol w="762000">
                  <a:extLst>
                    <a:ext uri="{9D8B030D-6E8A-4147-A177-3AD203B41FA5}">
                      <a16:colId xmlns:a16="http://schemas.microsoft.com/office/drawing/2014/main" val="714072198"/>
                    </a:ext>
                  </a:extLst>
                </a:gridCol>
                <a:gridCol w="1036320">
                  <a:extLst>
                    <a:ext uri="{9D8B030D-6E8A-4147-A177-3AD203B41FA5}">
                      <a16:colId xmlns:a16="http://schemas.microsoft.com/office/drawing/2014/main" val="1390949308"/>
                    </a:ext>
                  </a:extLst>
                </a:gridCol>
                <a:gridCol w="1005839">
                  <a:extLst>
                    <a:ext uri="{9D8B030D-6E8A-4147-A177-3AD203B41FA5}">
                      <a16:colId xmlns:a16="http://schemas.microsoft.com/office/drawing/2014/main" val="129207063"/>
                    </a:ext>
                  </a:extLst>
                </a:gridCol>
              </a:tblGrid>
              <a:tr h="655122">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4266691">
                <a:tc>
                  <a:txBody>
                    <a:bodyPr/>
                    <a:lstStyle/>
                    <a:p>
                      <a:r>
                        <a:rPr lang="en-US" sz="1100" dirty="0"/>
                        <a:t>3</a:t>
                      </a:r>
                    </a:p>
                  </a:txBody>
                  <a:tcPr/>
                </a:tc>
                <a:tc>
                  <a:txBody>
                    <a:bodyPr/>
                    <a:lstStyle/>
                    <a:p>
                      <a:r>
                        <a:rPr lang="en-US" sz="1100" b="1" dirty="0"/>
                        <a:t>Integrated Sensing &amp; Communications</a:t>
                      </a:r>
                    </a:p>
                    <a:p>
                      <a:endParaRPr lang="en-US" sz="1100" dirty="0"/>
                    </a:p>
                  </a:txBody>
                  <a:tcPr/>
                </a:tc>
                <a:tc>
                  <a:txBody>
                    <a:bodyPr/>
                    <a:lstStyle/>
                    <a:p>
                      <a:pPr marL="0" marR="0" lvl="0" indent="0" algn="l" defTabSz="914400" rtl="0" eaLnBrk="1" fontAlgn="auto" latinLnBrk="0" hangingPunct="1">
                        <a:lnSpc>
                          <a:spcPts val="1100"/>
                        </a:lnSpc>
                        <a:spcBef>
                          <a:spcPts val="0"/>
                        </a:spcBef>
                        <a:spcAft>
                          <a:spcPts val="0"/>
                        </a:spcAft>
                        <a:buClrTx/>
                        <a:buSzTx/>
                        <a:buFont typeface="+mj-lt"/>
                        <a:buNone/>
                        <a:tabLst/>
                        <a:defRPr/>
                      </a:pPr>
                      <a:r>
                        <a:rPr lang="en-US" sz="1100" kern="1200" dirty="0">
                          <a:solidFill>
                            <a:schemeClr val="tx1"/>
                          </a:solidFill>
                          <a:effectLst/>
                          <a:latin typeface="+mn-lt"/>
                          <a:ea typeface="+mn-ea"/>
                          <a:cs typeface="+mn-cs"/>
                        </a:rPr>
                        <a:t>5G system support for NR-based sensing capabilities to get information about characteristics of the environment and/or objects within the environment (e.g., shape, size, orientation, speed, location, distances or relative motion between objects, etc.) using NR RF signals.  In R19 study, it is recommended to first focus on the </a:t>
                      </a:r>
                      <a:r>
                        <a:rPr lang="en-US" altLang="zh-CN" sz="1100" kern="1200" dirty="0">
                          <a:solidFill>
                            <a:schemeClr val="tx1"/>
                          </a:solidFill>
                          <a:effectLst/>
                          <a:latin typeface="+mn-lt"/>
                          <a:ea typeface="+mn-ea"/>
                          <a:cs typeface="+mn-cs"/>
                        </a:rPr>
                        <a:t>UE-involved sensing (</a:t>
                      </a:r>
                      <a:r>
                        <a:rPr lang="en-US" sz="1100" b="1" kern="1200" dirty="0">
                          <a:solidFill>
                            <a:schemeClr val="tx1"/>
                          </a:solidFill>
                          <a:effectLst/>
                          <a:latin typeface="+mn-lt"/>
                          <a:ea typeface="+mn-ea"/>
                          <a:cs typeface="+mn-cs"/>
                        </a:rPr>
                        <a:t> i.e., </a:t>
                      </a:r>
                      <a:r>
                        <a:rPr lang="en-US" sz="1100" b="0" kern="1200" dirty="0">
                          <a:solidFill>
                            <a:schemeClr val="tx1"/>
                          </a:solidFill>
                          <a:effectLst/>
                          <a:latin typeface="+mn-lt"/>
                          <a:ea typeface="+mn-ea"/>
                          <a:cs typeface="+mn-cs"/>
                        </a:rPr>
                        <a:t>UE-</a:t>
                      </a:r>
                      <a:r>
                        <a:rPr lang="en-US" sz="1100" b="0" kern="1200" dirty="0" err="1">
                          <a:solidFill>
                            <a:schemeClr val="tx1"/>
                          </a:solidFill>
                          <a:effectLst/>
                          <a:latin typeface="+mn-lt"/>
                          <a:ea typeface="+mn-ea"/>
                          <a:cs typeface="+mn-cs"/>
                        </a:rPr>
                        <a:t>gNB</a:t>
                      </a:r>
                      <a:r>
                        <a:rPr lang="en-US" sz="1100" b="0" kern="1200" dirty="0">
                          <a:solidFill>
                            <a:schemeClr val="tx1"/>
                          </a:solidFill>
                          <a:effectLst/>
                          <a:latin typeface="+mn-lt"/>
                          <a:ea typeface="+mn-ea"/>
                          <a:cs typeface="+mn-cs"/>
                        </a:rPr>
                        <a:t> bistatic sensing (Uu DL/UL</a:t>
                      </a:r>
                      <a:r>
                        <a:rPr lang="en-US" sz="1100" b="1" kern="120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 UE-UE bistatic sensing and UE monostatic sensing) to ensure sensing coverage. </a:t>
                      </a:r>
                    </a:p>
                    <a:p>
                      <a:pPr marL="0" indent="0">
                        <a:buFont typeface="+mj-lt"/>
                        <a:buNone/>
                      </a:pPr>
                      <a:endParaRPr lang="en-US" sz="900" kern="1200" dirty="0">
                        <a:solidFill>
                          <a:schemeClr val="tx1"/>
                        </a:solidFill>
                        <a:effectLst/>
                        <a:latin typeface="+mn-lt"/>
                        <a:ea typeface="+mn-ea"/>
                        <a:cs typeface="+mn-cs"/>
                      </a:endParaRPr>
                    </a:p>
                    <a:p>
                      <a:pPr marL="0" indent="0">
                        <a:buFont typeface="+mj-lt"/>
                        <a:buNone/>
                      </a:pPr>
                      <a:r>
                        <a:rPr lang="en-US" sz="1100" b="1" kern="1200" dirty="0">
                          <a:solidFill>
                            <a:schemeClr val="tx1"/>
                          </a:solidFill>
                          <a:effectLst/>
                          <a:latin typeface="+mn-lt"/>
                          <a:ea typeface="+mn-ea"/>
                          <a:cs typeface="+mn-cs"/>
                        </a:rPr>
                        <a:t>Key Work Tasks includes defining - </a:t>
                      </a:r>
                    </a:p>
                    <a:p>
                      <a:pPr marL="228600" indent="-228600">
                        <a:lnSpc>
                          <a:spcPts val="1200"/>
                        </a:lnSpc>
                        <a:buAutoNum type="arabicPeriod"/>
                      </a:pPr>
                      <a:r>
                        <a:rPr lang="en-US" altLang="zh-CN" sz="1100" dirty="0">
                          <a:solidFill>
                            <a:schemeClr val="tx1"/>
                          </a:solidFill>
                        </a:rPr>
                        <a:t>Study what and how to extend the 5GS architecture to support </a:t>
                      </a:r>
                      <a:r>
                        <a:rPr lang="en-US" sz="1100" b="0" i="0" u="none" strike="noStrike" kern="1200" baseline="0" dirty="0">
                          <a:solidFill>
                            <a:schemeClr val="tx1"/>
                          </a:solidFill>
                          <a:latin typeface="+mn-lt"/>
                          <a:ea typeface="+mn-ea"/>
                          <a:cs typeface="+mn-cs"/>
                        </a:rPr>
                        <a:t>UE involved sensing (i.e., user plane sensing can be used) for </a:t>
                      </a:r>
                      <a:r>
                        <a:rPr lang="en-US" altLang="zh-CN" sz="1100" dirty="0">
                          <a:solidFill>
                            <a:schemeClr val="tx1"/>
                          </a:solidFill>
                        </a:rPr>
                        <a:t>large amounts of sensing data.</a:t>
                      </a:r>
                    </a:p>
                    <a:p>
                      <a:pPr marL="228600" indent="-228600">
                        <a:lnSpc>
                          <a:spcPts val="1200"/>
                        </a:lnSpc>
                        <a:buAutoNum type="arabicPeriod"/>
                      </a:pPr>
                      <a:r>
                        <a:rPr lang="en-US" altLang="zh-CN" sz="1100" dirty="0">
                          <a:solidFill>
                            <a:schemeClr val="tx1"/>
                          </a:solidFill>
                        </a:rPr>
                        <a:t>Study 5GC sensing service exposure to UE and to the AF and service provisioning</a:t>
                      </a:r>
                    </a:p>
                    <a:p>
                      <a:pPr marL="228600" marR="0" lvl="0" indent="-228600" algn="l" defTabSz="914400" rtl="0" eaLnBrk="1" fontAlgn="auto" latinLnBrk="0" hangingPunct="1">
                        <a:lnSpc>
                          <a:spcPts val="1200"/>
                        </a:lnSpc>
                        <a:spcBef>
                          <a:spcPts val="0"/>
                        </a:spcBef>
                        <a:spcAft>
                          <a:spcPts val="0"/>
                        </a:spcAft>
                        <a:buClrTx/>
                        <a:buSzTx/>
                        <a:buFontTx/>
                        <a:buAutoNum type="arabicPeriod"/>
                        <a:tabLst/>
                        <a:defRPr/>
                      </a:pPr>
                      <a:r>
                        <a:rPr lang="en-US" altLang="zh-CN" sz="1100" dirty="0">
                          <a:solidFill>
                            <a:schemeClr val="tx1"/>
                          </a:solidFill>
                        </a:rPr>
                        <a:t>Study discovery and selection of the sensing entities (e.g., UE, gNB, etc.)</a:t>
                      </a:r>
                    </a:p>
                    <a:p>
                      <a:pPr marL="228600" marR="0" lvl="0" indent="-228600" algn="l" defTabSz="914400" rtl="0" eaLnBrk="1" fontAlgn="auto" latinLnBrk="0" hangingPunct="1">
                        <a:lnSpc>
                          <a:spcPts val="1200"/>
                        </a:lnSpc>
                        <a:spcBef>
                          <a:spcPts val="0"/>
                        </a:spcBef>
                        <a:spcAft>
                          <a:spcPts val="0"/>
                        </a:spcAft>
                        <a:buClrTx/>
                        <a:buSzTx/>
                        <a:buFontTx/>
                        <a:buAutoNum type="arabicPeriod"/>
                        <a:tabLst/>
                        <a:defRPr/>
                      </a:pPr>
                      <a:r>
                        <a:rPr lang="en-US" altLang="zh-CN" sz="1100" dirty="0">
                          <a:solidFill>
                            <a:schemeClr val="tx1"/>
                          </a:solidFill>
                        </a:rPr>
                        <a:t>Study authorization and privacy requirements for different sensing targets.</a:t>
                      </a:r>
                    </a:p>
                    <a:p>
                      <a:pPr marL="228600" marR="0" lvl="0" indent="-228600" algn="l" defTabSz="914400" rtl="0" eaLnBrk="1" fontAlgn="auto" latinLnBrk="0" hangingPunct="1">
                        <a:lnSpc>
                          <a:spcPts val="1200"/>
                        </a:lnSpc>
                        <a:spcBef>
                          <a:spcPts val="0"/>
                        </a:spcBef>
                        <a:spcAft>
                          <a:spcPts val="0"/>
                        </a:spcAft>
                        <a:buClrTx/>
                        <a:buSzTx/>
                        <a:buFontTx/>
                        <a:buAutoNum type="arabicPeriod"/>
                        <a:tabLst/>
                        <a:defRPr/>
                      </a:pPr>
                      <a:r>
                        <a:rPr lang="en-US" altLang="zh-CN" sz="1100" dirty="0">
                          <a:solidFill>
                            <a:schemeClr val="tx1"/>
                          </a:solidFill>
                        </a:rPr>
                        <a:t>Study sensing quality/QoS control &amp; management for sensing services to support high volume and resource consumption for sensing data transfer.</a:t>
                      </a:r>
                    </a:p>
                    <a:p>
                      <a:pPr marL="228600" marR="0" lvl="0" indent="-228600" algn="l" defTabSz="914400" rtl="0" eaLnBrk="1" fontAlgn="auto" latinLnBrk="0" hangingPunct="1">
                        <a:lnSpc>
                          <a:spcPts val="1200"/>
                        </a:lnSpc>
                        <a:spcBef>
                          <a:spcPts val="0"/>
                        </a:spcBef>
                        <a:spcAft>
                          <a:spcPts val="0"/>
                        </a:spcAft>
                        <a:buClrTx/>
                        <a:buSzTx/>
                        <a:buFontTx/>
                        <a:buAutoNum type="arabicPeriod"/>
                        <a:tabLst/>
                        <a:defRPr/>
                      </a:pPr>
                      <a:r>
                        <a:rPr lang="en-US" altLang="zh-CN" sz="1100" dirty="0">
                          <a:solidFill>
                            <a:schemeClr val="tx1"/>
                          </a:solidFill>
                        </a:rPr>
                        <a:t>Study sensing data/result handling within 5GS and data/result transfer between 5GS and application.</a:t>
                      </a:r>
                    </a:p>
                    <a:p>
                      <a:pPr marL="228600" marR="0" lvl="0" indent="-228600" algn="l" defTabSz="914400" rtl="0" eaLnBrk="1" fontAlgn="auto" latinLnBrk="0" hangingPunct="1">
                        <a:lnSpc>
                          <a:spcPts val="1200"/>
                        </a:lnSpc>
                        <a:spcBef>
                          <a:spcPts val="0"/>
                        </a:spcBef>
                        <a:spcAft>
                          <a:spcPts val="0"/>
                        </a:spcAft>
                        <a:buClrTx/>
                        <a:buSzTx/>
                        <a:buFontTx/>
                        <a:buAutoNum type="arabicPeriod"/>
                        <a:tabLst/>
                        <a:defRPr/>
                      </a:pPr>
                      <a:r>
                        <a:rPr lang="en-US" altLang="zh-CN" sz="1100" dirty="0">
                          <a:solidFill>
                            <a:schemeClr val="tx1"/>
                          </a:solidFill>
                        </a:rPr>
                        <a:t>Study different sensing deployment considerations: </a:t>
                      </a:r>
                    </a:p>
                    <a:p>
                      <a:pPr marL="233363" lvl="1" indent="0">
                        <a:lnSpc>
                          <a:spcPts val="1200"/>
                        </a:lnSpc>
                      </a:pPr>
                      <a:r>
                        <a:rPr lang="en-US" altLang="zh-CN" sz="1100" dirty="0">
                          <a:solidFill>
                            <a:schemeClr val="tx1"/>
                          </a:solidFill>
                        </a:rPr>
                        <a:t>- possible different types of sensing functions to support multiple service types and data types.</a:t>
                      </a:r>
                    </a:p>
                    <a:p>
                      <a:pPr marL="233363" lvl="1" indent="0">
                        <a:lnSpc>
                          <a:spcPts val="1200"/>
                        </a:lnSpc>
                      </a:pPr>
                      <a:r>
                        <a:rPr lang="en-US" altLang="zh-CN" sz="1100" dirty="0">
                          <a:solidFill>
                            <a:schemeClr val="tx1"/>
                          </a:solidFill>
                        </a:rPr>
                        <a:t>- possible multiple sensing function instances to address the high processing complexity.</a:t>
                      </a:r>
                    </a:p>
                    <a:p>
                      <a:pPr>
                        <a:lnSpc>
                          <a:spcPts val="1200"/>
                        </a:lnSpc>
                      </a:pPr>
                      <a:r>
                        <a:rPr lang="en-US" altLang="zh-CN" sz="1100" dirty="0">
                          <a:solidFill>
                            <a:schemeClr val="tx1"/>
                          </a:solidFill>
                        </a:rPr>
                        <a:t>7. Study the charging method for different sensing target.</a:t>
                      </a:r>
                    </a:p>
                    <a:p>
                      <a:pPr>
                        <a:lnSpc>
                          <a:spcPts val="1200"/>
                        </a:lnSpc>
                      </a:pPr>
                      <a:r>
                        <a:rPr lang="en-US" altLang="zh-CN" sz="1100" dirty="0">
                          <a:solidFill>
                            <a:schemeClr val="tx1"/>
                          </a:solidFill>
                        </a:rPr>
                        <a:t>8. Study UE configuration according to above quality management, authorization, charging, service type aspects.</a:t>
                      </a:r>
                    </a:p>
                    <a:p>
                      <a:pPr>
                        <a:lnSpc>
                          <a:spcPts val="1200"/>
                        </a:lnSpc>
                      </a:pPr>
                      <a:r>
                        <a:rPr lang="en-US" altLang="zh-CN" sz="1100" dirty="0">
                          <a:solidFill>
                            <a:schemeClr val="tx1"/>
                          </a:solidFill>
                        </a:rPr>
                        <a:t>9.  Study whether and how to use the non-3GPP sensing data in the 5GS architecture.</a:t>
                      </a:r>
                    </a:p>
                    <a:p>
                      <a:endParaRPr lang="en-US" altLang="zh-CN" sz="1100" dirty="0"/>
                    </a:p>
                    <a:p>
                      <a:endParaRPr lang="en-US" altLang="zh-CN" sz="1100" dirty="0"/>
                    </a:p>
                    <a:p>
                      <a:endParaRPr lang="en-US" altLang="zh-CN" sz="1100" dirty="0"/>
                    </a:p>
                    <a:p>
                      <a:endParaRPr lang="en-US" altLang="zh-CN" sz="1100" dirty="0"/>
                    </a:p>
                    <a:p>
                      <a:endParaRPr lang="en-US" altLang="zh-CN" sz="1100" dirty="0"/>
                    </a:p>
                    <a:p>
                      <a:endParaRPr lang="en-US" altLang="zh-CN" sz="1100" dirty="0"/>
                    </a:p>
                  </a:txBody>
                  <a:tcPr/>
                </a:tc>
                <a:tc>
                  <a:txBody>
                    <a:bodyPr/>
                    <a:lstStyle/>
                    <a:p>
                      <a:r>
                        <a:rPr lang="en-US" sz="1100" dirty="0"/>
                        <a:t>Yes, </a:t>
                      </a:r>
                      <a:endParaRPr lang="en-US" sz="1100" b="0" i="0" u="none" strike="noStrike" kern="1200" baseline="0" dirty="0">
                        <a:solidFill>
                          <a:srgbClr val="FF0000"/>
                        </a:solidFill>
                        <a:latin typeface="+mn-lt"/>
                        <a:ea typeface="+mn-ea"/>
                        <a:cs typeface="+mn-cs"/>
                      </a:endParaRPr>
                    </a:p>
                    <a:p>
                      <a:r>
                        <a:rPr lang="en-US" sz="1100" b="0" i="0" u="none" strike="noStrike" kern="1200" baseline="0" dirty="0">
                          <a:solidFill>
                            <a:srgbClr val="FF0000"/>
                          </a:solidFill>
                          <a:latin typeface="+mn-lt"/>
                          <a:ea typeface="+mn-ea"/>
                          <a:cs typeface="+mn-cs"/>
                        </a:rPr>
                        <a:t>TR 22.837/TS(?)</a:t>
                      </a:r>
                      <a:r>
                        <a:rPr lang="en-US" sz="1800" b="0" i="0" u="none" strike="noStrike" kern="1200" baseline="0" dirty="0">
                          <a:solidFill>
                            <a:schemeClr val="dk1"/>
                          </a:solidFill>
                          <a:latin typeface="+mn-lt"/>
                          <a:ea typeface="+mn-ea"/>
                          <a:cs typeface="+mn-cs"/>
                        </a:rPr>
                        <a:t>	</a:t>
                      </a:r>
                    </a:p>
                    <a:p>
                      <a:endParaRPr lang="en-US" sz="1100" dirty="0">
                        <a:solidFill>
                          <a:srgbClr val="FF0000"/>
                        </a:solidFill>
                      </a:endParaRPr>
                    </a:p>
                  </a:txBody>
                  <a:tcPr/>
                </a:tc>
                <a:tc>
                  <a:txBody>
                    <a:bodyPr/>
                    <a:lstStyle/>
                    <a:p>
                      <a:r>
                        <a:rPr lang="en-US" sz="1100" dirty="0">
                          <a:solidFill>
                            <a:schemeClr val="tx1"/>
                          </a:solidFill>
                        </a:rPr>
                        <a:t>SA2/RAN</a:t>
                      </a:r>
                    </a:p>
                  </a:txBody>
                  <a:tcPr/>
                </a:tc>
                <a:tc>
                  <a:txBody>
                    <a:bodyPr/>
                    <a:lstStyle/>
                    <a:p>
                      <a:r>
                        <a:rPr lang="en-US" sz="1100" dirty="0"/>
                        <a:t>Yes, Major</a:t>
                      </a:r>
                    </a:p>
                  </a:txBody>
                  <a:tcPr/>
                </a:tc>
                <a:tc>
                  <a:txBody>
                    <a:bodyPr/>
                    <a:lstStyle/>
                    <a:p>
                      <a:r>
                        <a:rPr lang="en-US" sz="1100" dirty="0"/>
                        <a:t>SA3 for security, SA5 for charging</a:t>
                      </a:r>
                    </a:p>
                  </a:txBody>
                  <a:tcPr/>
                </a:tc>
                <a:extLst>
                  <a:ext uri="{0D108BD9-81ED-4DB2-BD59-A6C34878D82A}">
                    <a16:rowId xmlns:a16="http://schemas.microsoft.com/office/drawing/2014/main" val="1961773117"/>
                  </a:ext>
                </a:extLst>
              </a:tr>
            </a:tbl>
          </a:graphicData>
        </a:graphic>
      </p:graphicFrame>
      <p:pic>
        <p:nvPicPr>
          <p:cNvPr id="9" name="Picture 8">
            <a:extLst>
              <a:ext uri="{FF2B5EF4-FFF2-40B4-BE49-F238E27FC236}">
                <a16:creationId xmlns:a16="http://schemas.microsoft.com/office/drawing/2014/main" id="{EFAFEA3D-444F-3282-E690-CA0AD3CB55B6}"/>
              </a:ext>
            </a:extLst>
          </p:cNvPr>
          <p:cNvPicPr>
            <a:picLocks noChangeAspect="1"/>
          </p:cNvPicPr>
          <p:nvPr/>
        </p:nvPicPr>
        <p:blipFill>
          <a:blip r:embed="rId3"/>
          <a:stretch>
            <a:fillRect/>
          </a:stretch>
        </p:blipFill>
        <p:spPr>
          <a:xfrm>
            <a:off x="2032000" y="5437697"/>
            <a:ext cx="3312160" cy="914401"/>
          </a:xfrm>
          <a:prstGeom prst="rect">
            <a:avLst/>
          </a:prstGeom>
        </p:spPr>
      </p:pic>
      <p:pic>
        <p:nvPicPr>
          <p:cNvPr id="4" name="Picture 3">
            <a:extLst>
              <a:ext uri="{FF2B5EF4-FFF2-40B4-BE49-F238E27FC236}">
                <a16:creationId xmlns:a16="http://schemas.microsoft.com/office/drawing/2014/main" id="{C452D958-5DAA-D510-A17D-A388F1C3A0AD}"/>
              </a:ext>
            </a:extLst>
          </p:cNvPr>
          <p:cNvPicPr>
            <a:picLocks noChangeAspect="1"/>
          </p:cNvPicPr>
          <p:nvPr/>
        </p:nvPicPr>
        <p:blipFill>
          <a:blip r:embed="rId4"/>
          <a:stretch>
            <a:fillRect/>
          </a:stretch>
        </p:blipFill>
        <p:spPr>
          <a:xfrm>
            <a:off x="5435601" y="5418841"/>
            <a:ext cx="2489200" cy="914401"/>
          </a:xfrm>
          <a:prstGeom prst="rect">
            <a:avLst/>
          </a:prstGeom>
        </p:spPr>
      </p:pic>
    </p:spTree>
    <p:extLst>
      <p:ext uri="{BB962C8B-B14F-4D97-AF65-F5344CB8AC3E}">
        <p14:creationId xmlns:p14="http://schemas.microsoft.com/office/powerpoint/2010/main" val="350871857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0" y="609599"/>
            <a:ext cx="10515600" cy="650241"/>
          </a:xfrm>
        </p:spPr>
        <p:txBody>
          <a:bodyPr/>
          <a:lstStyle/>
          <a:p>
            <a:r>
              <a:rPr lang="en-GB" altLang="en-US" b="1" dirty="0"/>
              <a:t>Overall View on Rel-19 Content (4/6)</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549352163"/>
              </p:ext>
            </p:extLst>
          </p:nvPr>
        </p:nvGraphicFramePr>
        <p:xfrm>
          <a:off x="50800" y="1418027"/>
          <a:ext cx="11998959" cy="3509203"/>
        </p:xfrm>
        <a:graphic>
          <a:graphicData uri="http://schemas.openxmlformats.org/drawingml/2006/table">
            <a:tbl>
              <a:tblPr firstRow="1" bandRow="1">
                <a:tableStyleId>{5C22544A-7EE6-4342-B048-85BDC9FD1C3A}</a:tableStyleId>
              </a:tblPr>
              <a:tblGrid>
                <a:gridCol w="633989">
                  <a:extLst>
                    <a:ext uri="{9D8B030D-6E8A-4147-A177-3AD203B41FA5}">
                      <a16:colId xmlns:a16="http://schemas.microsoft.com/office/drawing/2014/main" val="2236238882"/>
                    </a:ext>
                  </a:extLst>
                </a:gridCol>
                <a:gridCol w="1398011">
                  <a:extLst>
                    <a:ext uri="{9D8B030D-6E8A-4147-A177-3AD203B41FA5}">
                      <a16:colId xmlns:a16="http://schemas.microsoft.com/office/drawing/2014/main" val="562605877"/>
                    </a:ext>
                  </a:extLst>
                </a:gridCol>
                <a:gridCol w="6014720">
                  <a:extLst>
                    <a:ext uri="{9D8B030D-6E8A-4147-A177-3AD203B41FA5}">
                      <a16:colId xmlns:a16="http://schemas.microsoft.com/office/drawing/2014/main" val="824553124"/>
                    </a:ext>
                  </a:extLst>
                </a:gridCol>
                <a:gridCol w="1148080">
                  <a:extLst>
                    <a:ext uri="{9D8B030D-6E8A-4147-A177-3AD203B41FA5}">
                      <a16:colId xmlns:a16="http://schemas.microsoft.com/office/drawing/2014/main" val="4265244648"/>
                    </a:ext>
                  </a:extLst>
                </a:gridCol>
                <a:gridCol w="762000">
                  <a:extLst>
                    <a:ext uri="{9D8B030D-6E8A-4147-A177-3AD203B41FA5}">
                      <a16:colId xmlns:a16="http://schemas.microsoft.com/office/drawing/2014/main" val="714072198"/>
                    </a:ext>
                  </a:extLst>
                </a:gridCol>
                <a:gridCol w="1036320">
                  <a:extLst>
                    <a:ext uri="{9D8B030D-6E8A-4147-A177-3AD203B41FA5}">
                      <a16:colId xmlns:a16="http://schemas.microsoft.com/office/drawing/2014/main" val="1390949308"/>
                    </a:ext>
                  </a:extLst>
                </a:gridCol>
                <a:gridCol w="1005839">
                  <a:extLst>
                    <a:ext uri="{9D8B030D-6E8A-4147-A177-3AD203B41FA5}">
                      <a16:colId xmlns:a16="http://schemas.microsoft.com/office/drawing/2014/main" val="129207063"/>
                    </a:ext>
                  </a:extLst>
                </a:gridCol>
              </a:tblGrid>
              <a:tr h="44233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2914843">
                <a:tc>
                  <a:txBody>
                    <a:bodyPr/>
                    <a:lstStyle/>
                    <a:p>
                      <a:r>
                        <a:rPr lang="en-US" sz="1100" dirty="0"/>
                        <a:t>4</a:t>
                      </a:r>
                    </a:p>
                  </a:txBody>
                  <a:tcPr/>
                </a:tc>
                <a:tc>
                  <a:txBody>
                    <a:bodyPr/>
                    <a:lstStyle/>
                    <a:p>
                      <a:r>
                        <a:rPr lang="en-US" sz="1100" b="1" dirty="0"/>
                        <a:t>Extended Reality &amp; Media Services – XRM_Ph2 </a:t>
                      </a:r>
                    </a:p>
                    <a:p>
                      <a:endParaRPr lang="en-US" sz="1100" dirty="0"/>
                    </a:p>
                  </a:txBody>
                  <a:tcPr/>
                </a:tc>
                <a:tc>
                  <a:txBody>
                    <a:bodyPr/>
                    <a:lstStyle/>
                    <a:p>
                      <a:pPr marL="0" marR="0" lvl="0" indent="0" algn="l" defTabSz="914400" rtl="0" eaLnBrk="1" fontAlgn="auto" latinLnBrk="0" hangingPunct="1">
                        <a:lnSpc>
                          <a:spcPts val="1200"/>
                        </a:lnSpc>
                        <a:spcBef>
                          <a:spcPts val="0"/>
                        </a:spcBef>
                        <a:spcAft>
                          <a:spcPts val="0"/>
                        </a:spcAft>
                        <a:buClrTx/>
                        <a:buSzTx/>
                        <a:buFont typeface="+mj-lt"/>
                        <a:buNone/>
                        <a:tabLst/>
                        <a:defRPr/>
                      </a:pPr>
                      <a:r>
                        <a:rPr lang="en-US" sz="1100" b="0" i="0" kern="1200" dirty="0">
                          <a:solidFill>
                            <a:schemeClr val="dk1"/>
                          </a:solidFill>
                          <a:effectLst/>
                          <a:latin typeface="+mn-lt"/>
                          <a:ea typeface="+mn-ea"/>
                          <a:cs typeface="+mn-cs"/>
                        </a:rPr>
                        <a:t>Study the XR enhancements to extend and to optimize the PDU Set handling for advanced media services and to support the localized mobile metaverse services</a:t>
                      </a:r>
                      <a:r>
                        <a:rPr lang="en-US" sz="1100" b="0" i="0" u="none" strike="noStrike" kern="1200" baseline="0" dirty="0">
                          <a:solidFill>
                            <a:schemeClr val="dk1"/>
                          </a:solidFill>
                          <a:latin typeface="+mn-lt"/>
                          <a:ea typeface="+mn-ea"/>
                          <a:cs typeface="+mn-cs"/>
                        </a:rPr>
                        <a:t>.  </a:t>
                      </a:r>
                      <a:endParaRPr lang="en-US" sz="1100" kern="1200" dirty="0">
                        <a:solidFill>
                          <a:schemeClr val="dk1"/>
                        </a:solidFill>
                        <a:effectLst/>
                        <a:latin typeface="+mn-lt"/>
                        <a:ea typeface="+mn-ea"/>
                        <a:cs typeface="+mn-cs"/>
                      </a:endParaRPr>
                    </a:p>
                    <a:p>
                      <a:pPr marL="0" indent="0">
                        <a:buFont typeface="+mj-lt"/>
                        <a:buNone/>
                      </a:pPr>
                      <a:endParaRPr lang="en-US" sz="1100" kern="1200" dirty="0">
                        <a:solidFill>
                          <a:schemeClr val="dk1"/>
                        </a:solidFill>
                        <a:effectLst/>
                        <a:latin typeface="+mn-lt"/>
                        <a:ea typeface="+mn-ea"/>
                        <a:cs typeface="+mn-cs"/>
                      </a:endParaRPr>
                    </a:p>
                    <a:p>
                      <a:pPr marL="0" indent="0">
                        <a:lnSpc>
                          <a:spcPct val="100000"/>
                        </a:lnSpc>
                        <a:buFont typeface="+mj-lt"/>
                        <a:buNone/>
                      </a:pPr>
                      <a:r>
                        <a:rPr lang="en-US" sz="1100" b="1" kern="1200" dirty="0">
                          <a:solidFill>
                            <a:schemeClr val="dk1"/>
                          </a:solidFill>
                          <a:effectLst/>
                          <a:latin typeface="+mn-lt"/>
                          <a:ea typeface="+mn-ea"/>
                          <a:cs typeface="+mn-cs"/>
                        </a:rPr>
                        <a:t>Key Work Tasks includes defining - </a:t>
                      </a:r>
                    </a:p>
                    <a:p>
                      <a:pPr marL="228600" indent="-228600">
                        <a:lnSpc>
                          <a:spcPct val="100000"/>
                        </a:lnSpc>
                        <a:buAutoNum type="arabicPeriod"/>
                      </a:pPr>
                      <a:r>
                        <a:rPr lang="en-US" altLang="zh-CN" sz="1100" dirty="0"/>
                        <a:t>Study the extensions of the QoS handling for the PDU Set across multiple PDU sessions and/or across multiple service flows.</a:t>
                      </a:r>
                    </a:p>
                    <a:p>
                      <a:pPr marL="228600" indent="-228600">
                        <a:lnSpc>
                          <a:spcPct val="100000"/>
                        </a:lnSpc>
                        <a:buAutoNum type="arabicPeriod"/>
                      </a:pPr>
                      <a:r>
                        <a:rPr lang="en-US" altLang="zh-CN" sz="1100" dirty="0"/>
                        <a:t>Study the support for the UL PDU Set handling </a:t>
                      </a:r>
                    </a:p>
                    <a:p>
                      <a:pPr marL="228600" indent="-228600">
                        <a:lnSpc>
                          <a:spcPct val="100000"/>
                        </a:lnSpc>
                        <a:buAutoNum type="arabicPeriod"/>
                      </a:pPr>
                      <a:r>
                        <a:rPr lang="en-US" altLang="zh-CN" sz="1100" dirty="0"/>
                        <a:t>Study the enhancement of the traffic handling of PDU Set identification and marking when carrying encrypted media traffic including the inter-PDU Set dependency handling </a:t>
                      </a:r>
                    </a:p>
                    <a:p>
                      <a:pPr marL="228600" indent="-228600">
                        <a:lnSpc>
                          <a:spcPct val="100000"/>
                        </a:lnSpc>
                        <a:buAutoNum type="arabicPeriod"/>
                      </a:pPr>
                      <a:r>
                        <a:rPr lang="en-US" altLang="zh-CN" sz="1100" dirty="0"/>
                        <a:t>Study the performance monitoring (e.g. E2E packet delay) and guarantee over XR traffic over N6</a:t>
                      </a:r>
                    </a:p>
                    <a:p>
                      <a:pPr marL="228600" indent="-228600">
                        <a:lnSpc>
                          <a:spcPct val="100000"/>
                        </a:lnSpc>
                        <a:buAutoNum type="arabicPeriod"/>
                      </a:pPr>
                      <a:r>
                        <a:rPr lang="en-US" altLang="zh-CN" sz="1100" dirty="0"/>
                        <a:t>Study the efficient and optimized multi-modal service coordination transmission in local area for metaverse traffic  - e.g. joint admission control, handover control, per packet level reordering and synchronization etc. </a:t>
                      </a:r>
                    </a:p>
                    <a:p>
                      <a:pPr marL="228600" indent="-228600">
                        <a:lnSpc>
                          <a:spcPct val="100000"/>
                        </a:lnSpc>
                        <a:buAutoNum type="arabicPeriod"/>
                      </a:pPr>
                      <a:r>
                        <a:rPr lang="en-US" altLang="zh-CN" sz="1100" dirty="0"/>
                        <a:t>Study the service continuity for AR/VR to support immersive user experience under high UE mobility</a:t>
                      </a:r>
                    </a:p>
                    <a:p>
                      <a:pPr marL="228600" indent="-228600">
                        <a:lnSpc>
                          <a:spcPct val="100000"/>
                        </a:lnSpc>
                        <a:buAutoNum type="arabicPeriod"/>
                      </a:pPr>
                      <a:r>
                        <a:rPr lang="en-US" altLang="zh-CN" sz="1100" dirty="0"/>
                        <a:t>Study the integrated handling of 3GPP and non-3GPP XRM services</a:t>
                      </a:r>
                    </a:p>
                    <a:p>
                      <a:endParaRPr lang="en-US" altLang="zh-CN" sz="1100" dirty="0"/>
                    </a:p>
                  </a:txBody>
                  <a:tcPr/>
                </a:tc>
                <a:tc>
                  <a:txBody>
                    <a:bodyPr/>
                    <a:lstStyle/>
                    <a:p>
                      <a:r>
                        <a:rPr lang="en-US" sz="1100" dirty="0"/>
                        <a:t>Yes, </a:t>
                      </a:r>
                      <a:endParaRPr lang="en-US" sz="1100" b="0" i="0" u="none" strike="noStrike" kern="1200" baseline="0" dirty="0">
                        <a:solidFill>
                          <a:srgbClr val="FF0000"/>
                        </a:solidFill>
                        <a:latin typeface="+mn-lt"/>
                        <a:ea typeface="+mn-ea"/>
                        <a:cs typeface="+mn-cs"/>
                      </a:endParaRPr>
                    </a:p>
                    <a:p>
                      <a:r>
                        <a:rPr lang="en-US" sz="1100" b="0" i="0" u="none" strike="noStrike" kern="1200" baseline="0" dirty="0">
                          <a:solidFill>
                            <a:srgbClr val="FF0000"/>
                          </a:solidFill>
                          <a:latin typeface="+mn-lt"/>
                          <a:ea typeface="+mn-ea"/>
                          <a:cs typeface="+mn-cs"/>
                        </a:rPr>
                        <a:t>TR 22.856/TS(?)</a:t>
                      </a:r>
                      <a:r>
                        <a:rPr lang="en-US" sz="1800" b="0" i="0" u="none" strike="noStrike" kern="1200" baseline="0" dirty="0">
                          <a:solidFill>
                            <a:schemeClr val="dk1"/>
                          </a:solidFill>
                          <a:latin typeface="+mn-lt"/>
                          <a:ea typeface="+mn-ea"/>
                          <a:cs typeface="+mn-cs"/>
                        </a:rPr>
                        <a:t>	</a:t>
                      </a:r>
                    </a:p>
                    <a:p>
                      <a:endParaRPr lang="en-US" sz="1100" dirty="0">
                        <a:solidFill>
                          <a:srgbClr val="FF0000"/>
                        </a:solidFill>
                      </a:endParaRPr>
                    </a:p>
                  </a:txBody>
                  <a:tcPr/>
                </a:tc>
                <a:tc>
                  <a:txBody>
                    <a:bodyPr/>
                    <a:lstStyle/>
                    <a:p>
                      <a:r>
                        <a:rPr lang="en-US" sz="1100" dirty="0"/>
                        <a:t>SA led</a:t>
                      </a:r>
                    </a:p>
                  </a:txBody>
                  <a:tcPr/>
                </a:tc>
                <a:tc>
                  <a:txBody>
                    <a:bodyPr/>
                    <a:lstStyle/>
                    <a:p>
                      <a:r>
                        <a:rPr lang="en-US" sz="1100" dirty="0"/>
                        <a:t>Yes, Major</a:t>
                      </a:r>
                    </a:p>
                  </a:txBody>
                  <a:tcPr/>
                </a:tc>
                <a:tc>
                  <a:txBody>
                    <a:bodyPr/>
                    <a:lstStyle/>
                    <a:p>
                      <a:r>
                        <a:rPr lang="en-US" sz="1100" dirty="0"/>
                        <a:t>SA3 for security, SA5 for charging</a:t>
                      </a:r>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23637493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0" y="609599"/>
            <a:ext cx="10515600" cy="650241"/>
          </a:xfrm>
        </p:spPr>
        <p:txBody>
          <a:bodyPr/>
          <a:lstStyle/>
          <a:p>
            <a:r>
              <a:rPr lang="en-GB" altLang="en-US" b="1" dirty="0"/>
              <a:t>Overall View on Rel-19 Content (5/6)</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4031383266"/>
              </p:ext>
            </p:extLst>
          </p:nvPr>
        </p:nvGraphicFramePr>
        <p:xfrm>
          <a:off x="50800" y="1418027"/>
          <a:ext cx="11998959" cy="3509203"/>
        </p:xfrm>
        <a:graphic>
          <a:graphicData uri="http://schemas.openxmlformats.org/drawingml/2006/table">
            <a:tbl>
              <a:tblPr firstRow="1" bandRow="1">
                <a:tableStyleId>{5C22544A-7EE6-4342-B048-85BDC9FD1C3A}</a:tableStyleId>
              </a:tblPr>
              <a:tblGrid>
                <a:gridCol w="633989">
                  <a:extLst>
                    <a:ext uri="{9D8B030D-6E8A-4147-A177-3AD203B41FA5}">
                      <a16:colId xmlns:a16="http://schemas.microsoft.com/office/drawing/2014/main" val="2236238882"/>
                    </a:ext>
                  </a:extLst>
                </a:gridCol>
                <a:gridCol w="1398011">
                  <a:extLst>
                    <a:ext uri="{9D8B030D-6E8A-4147-A177-3AD203B41FA5}">
                      <a16:colId xmlns:a16="http://schemas.microsoft.com/office/drawing/2014/main" val="562605877"/>
                    </a:ext>
                  </a:extLst>
                </a:gridCol>
                <a:gridCol w="6014720">
                  <a:extLst>
                    <a:ext uri="{9D8B030D-6E8A-4147-A177-3AD203B41FA5}">
                      <a16:colId xmlns:a16="http://schemas.microsoft.com/office/drawing/2014/main" val="824553124"/>
                    </a:ext>
                  </a:extLst>
                </a:gridCol>
                <a:gridCol w="1148080">
                  <a:extLst>
                    <a:ext uri="{9D8B030D-6E8A-4147-A177-3AD203B41FA5}">
                      <a16:colId xmlns:a16="http://schemas.microsoft.com/office/drawing/2014/main" val="4265244648"/>
                    </a:ext>
                  </a:extLst>
                </a:gridCol>
                <a:gridCol w="762000">
                  <a:extLst>
                    <a:ext uri="{9D8B030D-6E8A-4147-A177-3AD203B41FA5}">
                      <a16:colId xmlns:a16="http://schemas.microsoft.com/office/drawing/2014/main" val="714072198"/>
                    </a:ext>
                  </a:extLst>
                </a:gridCol>
                <a:gridCol w="1036320">
                  <a:extLst>
                    <a:ext uri="{9D8B030D-6E8A-4147-A177-3AD203B41FA5}">
                      <a16:colId xmlns:a16="http://schemas.microsoft.com/office/drawing/2014/main" val="1390949308"/>
                    </a:ext>
                  </a:extLst>
                </a:gridCol>
                <a:gridCol w="1005839">
                  <a:extLst>
                    <a:ext uri="{9D8B030D-6E8A-4147-A177-3AD203B41FA5}">
                      <a16:colId xmlns:a16="http://schemas.microsoft.com/office/drawing/2014/main" val="129207063"/>
                    </a:ext>
                  </a:extLst>
                </a:gridCol>
              </a:tblGrid>
              <a:tr h="44233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2914843">
                <a:tc>
                  <a:txBody>
                    <a:bodyPr/>
                    <a:lstStyle/>
                    <a:p>
                      <a:r>
                        <a:rPr lang="en-US" sz="1100" dirty="0"/>
                        <a:t>5</a:t>
                      </a:r>
                    </a:p>
                  </a:txBody>
                  <a:tcPr/>
                </a:tc>
                <a:tc>
                  <a:txBody>
                    <a:bodyPr/>
                    <a:lstStyle/>
                    <a:p>
                      <a:r>
                        <a:rPr lang="en-US" sz="1100" b="1" dirty="0"/>
                        <a:t>Traffic Steering, Switching and Splitting over Dual 3GPP Accesses (DualSteer) </a:t>
                      </a:r>
                    </a:p>
                    <a:p>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(See slide 16 for more reference)</a:t>
                      </a:r>
                    </a:p>
                    <a:p>
                      <a:endParaRPr lang="en-US" sz="1100" dirty="0"/>
                    </a:p>
                  </a:txBody>
                  <a:tcPr/>
                </a:tc>
                <a:tc>
                  <a:txBody>
                    <a:bodyPr/>
                    <a:lstStyle/>
                    <a:p>
                      <a:pPr marL="0" marR="0" lvl="0" indent="0" algn="l" defTabSz="914400" rtl="0" eaLnBrk="1" fontAlgn="auto" latinLnBrk="0" hangingPunct="1">
                        <a:lnSpc>
                          <a:spcPts val="1200"/>
                        </a:lnSpc>
                        <a:spcBef>
                          <a:spcPts val="0"/>
                        </a:spcBef>
                        <a:spcAft>
                          <a:spcPts val="0"/>
                        </a:spcAft>
                        <a:buClrTx/>
                        <a:buSzTx/>
                        <a:buFont typeface="+mj-lt"/>
                        <a:buNone/>
                        <a:tabLst/>
                        <a:defRPr/>
                      </a:pPr>
                      <a:r>
                        <a:rPr lang="en-US" sz="1100" b="0" i="0" kern="1200" dirty="0">
                          <a:solidFill>
                            <a:schemeClr val="dk1"/>
                          </a:solidFill>
                          <a:effectLst/>
                          <a:latin typeface="+mn-lt"/>
                          <a:ea typeface="+mn-ea"/>
                          <a:cs typeface="+mn-cs"/>
                        </a:rPr>
                        <a:t>Study the enablement of 5GS support for UE with dual radio for traffic steering, switching and splitting of a given PDU session across two 3GPP accesses across the same, different PLMNs or PLMN &amp; NPN</a:t>
                      </a:r>
                      <a:r>
                        <a:rPr lang="en-US" sz="1100" b="0" i="0" u="none" strike="noStrike" kern="1200" baseline="0" dirty="0">
                          <a:solidFill>
                            <a:schemeClr val="dk1"/>
                          </a:solidFill>
                          <a:latin typeface="+mn-lt"/>
                          <a:ea typeface="+mn-ea"/>
                          <a:cs typeface="+mn-cs"/>
                        </a:rPr>
                        <a:t>.  </a:t>
                      </a:r>
                      <a:endParaRPr lang="en-US" sz="1100" kern="1200" dirty="0">
                        <a:solidFill>
                          <a:schemeClr val="dk1"/>
                        </a:solidFill>
                        <a:effectLst/>
                        <a:latin typeface="+mn-lt"/>
                        <a:ea typeface="+mn-ea"/>
                        <a:cs typeface="+mn-cs"/>
                      </a:endParaRPr>
                    </a:p>
                    <a:p>
                      <a:pPr marL="0" indent="0">
                        <a:buFont typeface="+mj-lt"/>
                        <a:buNone/>
                      </a:pPr>
                      <a:endParaRPr lang="en-US" sz="1100" kern="1200" dirty="0">
                        <a:solidFill>
                          <a:schemeClr val="dk1"/>
                        </a:solidFill>
                        <a:effectLst/>
                        <a:latin typeface="+mn-lt"/>
                        <a:ea typeface="+mn-ea"/>
                        <a:cs typeface="+mn-cs"/>
                      </a:endParaRPr>
                    </a:p>
                    <a:p>
                      <a:pPr marL="0" indent="0">
                        <a:lnSpc>
                          <a:spcPct val="100000"/>
                        </a:lnSpc>
                        <a:buFont typeface="+mj-lt"/>
                        <a:buNone/>
                      </a:pPr>
                      <a:r>
                        <a:rPr lang="en-US" sz="1100" b="1" kern="1200" dirty="0">
                          <a:solidFill>
                            <a:schemeClr val="dk1"/>
                          </a:solidFill>
                          <a:effectLst/>
                          <a:latin typeface="+mn-lt"/>
                          <a:ea typeface="+mn-ea"/>
                          <a:cs typeface="+mn-cs"/>
                        </a:rPr>
                        <a:t>Key Work Tasks includes defining - </a:t>
                      </a:r>
                    </a:p>
                    <a:p>
                      <a:pPr marL="228600" indent="-228600">
                        <a:lnSpc>
                          <a:spcPct val="100000"/>
                        </a:lnSpc>
                        <a:spcBef>
                          <a:spcPts val="0"/>
                        </a:spcBef>
                        <a:spcAft>
                          <a:spcPts val="300"/>
                        </a:spcAft>
                        <a:buAutoNum type="arabicPeriod"/>
                      </a:pPr>
                      <a:r>
                        <a:rPr lang="en-US" altLang="zh-CN" sz="1100" dirty="0"/>
                        <a:t>Study the 5GC extensions in term of registration, connection and mobility management to enable MA PDU session support over two 3GPP accesses (same or different RAT types) for a UE with a single subscription. </a:t>
                      </a:r>
                    </a:p>
                    <a:p>
                      <a:pPr marL="228600" marR="0" lvl="0" indent="-228600" algn="l" defTabSz="914400" rtl="0" eaLnBrk="1" fontAlgn="auto" latinLnBrk="0" hangingPunct="1">
                        <a:lnSpc>
                          <a:spcPct val="100000"/>
                        </a:lnSpc>
                        <a:spcBef>
                          <a:spcPts val="0"/>
                        </a:spcBef>
                        <a:spcAft>
                          <a:spcPts val="300"/>
                        </a:spcAft>
                        <a:buClrTx/>
                        <a:buSzTx/>
                        <a:buFontTx/>
                        <a:buAutoNum type="arabicPeriod"/>
                        <a:tabLst/>
                        <a:defRPr/>
                      </a:pPr>
                      <a:r>
                        <a:rPr lang="en-US" altLang="zh-CN" sz="1100" dirty="0"/>
                        <a:t>Study the 5GC session management extensions in SMF to derive the N4 (MAR) for the UPF to </a:t>
                      </a:r>
                      <a:r>
                        <a:rPr lang="en-US" sz="1100" b="0" i="0" kern="1200" dirty="0">
                          <a:solidFill>
                            <a:schemeClr val="dk1"/>
                          </a:solidFill>
                          <a:effectLst/>
                          <a:latin typeface="+mn-lt"/>
                          <a:ea typeface="+mn-ea"/>
                          <a:cs typeface="+mn-cs"/>
                        </a:rPr>
                        <a:t>include together with routing and QoS information (FAR, PDR, etc.), </a:t>
                      </a:r>
                      <a:r>
                        <a:rPr lang="en-US" altLang="zh-CN" sz="1100" dirty="0"/>
                        <a:t>and to derive the ATSSS rules to the UE delivered via AMF </a:t>
                      </a:r>
                      <a:r>
                        <a:rPr lang="en-US" sz="1100" b="0" i="0" kern="1200" dirty="0">
                          <a:solidFill>
                            <a:schemeClr val="dk1"/>
                          </a:solidFill>
                          <a:effectLst/>
                          <a:latin typeface="+mn-lt"/>
                          <a:ea typeface="+mn-ea"/>
                          <a:cs typeface="+mn-cs"/>
                        </a:rPr>
                        <a:t>together with the UE Route Selection Policy (URSP) rules via NAS (N1). </a:t>
                      </a:r>
                    </a:p>
                    <a:p>
                      <a:pPr marL="228600" marR="0" lvl="0" indent="-228600" algn="l" defTabSz="914400" rtl="0" eaLnBrk="1" fontAlgn="auto" latinLnBrk="0" hangingPunct="1">
                        <a:lnSpc>
                          <a:spcPct val="100000"/>
                        </a:lnSpc>
                        <a:spcBef>
                          <a:spcPts val="0"/>
                        </a:spcBef>
                        <a:spcAft>
                          <a:spcPts val="300"/>
                        </a:spcAft>
                        <a:buClrTx/>
                        <a:buSzTx/>
                        <a:buFontTx/>
                        <a:buAutoNum type="arabicPeriod"/>
                        <a:tabLst/>
                        <a:defRPr/>
                      </a:pPr>
                      <a:r>
                        <a:rPr lang="en-US" sz="1100" b="0" i="0" kern="1200" dirty="0">
                          <a:solidFill>
                            <a:schemeClr val="dk1"/>
                          </a:solidFill>
                          <a:effectLst/>
                          <a:latin typeface="+mn-lt"/>
                          <a:ea typeface="+mn-ea"/>
                          <a:cs typeface="+mn-cs"/>
                        </a:rPr>
                        <a:t>Study the unified policy and charging control support</a:t>
                      </a:r>
                    </a:p>
                    <a:p>
                      <a:pPr marL="457200" marR="0" lvl="1" indent="-228600" algn="l" defTabSz="914400"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lang="en-US" sz="1100" b="0" i="0" kern="1200" dirty="0">
                          <a:solidFill>
                            <a:schemeClr val="dk1"/>
                          </a:solidFill>
                          <a:effectLst/>
                          <a:latin typeface="+mn-lt"/>
                          <a:ea typeface="+mn-ea"/>
                          <a:cs typeface="+mn-cs"/>
                        </a:rPr>
                        <a:t>Compatible policy control rule for MA-PDU session over different 3GPP access types or over 3GPP and non-3GPP access types</a:t>
                      </a:r>
                    </a:p>
                    <a:p>
                      <a:pPr marL="457200" marR="0" lvl="1" indent="-228600" algn="l" defTabSz="914400"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lang="en-US" sz="1100" b="0" i="0" kern="1200" dirty="0">
                          <a:solidFill>
                            <a:schemeClr val="dk1"/>
                          </a:solidFill>
                          <a:effectLst/>
                          <a:latin typeface="+mn-lt"/>
                          <a:ea typeface="+mn-ea"/>
                          <a:cs typeface="+mn-cs"/>
                        </a:rPr>
                        <a:t>Any possible extensions to NWDAF to assist PCF to derive the ATSSS policy decision</a:t>
                      </a:r>
                    </a:p>
                    <a:p>
                      <a:pPr marL="457200" marR="0" lvl="1" indent="-228600" algn="l" defTabSz="914400"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lang="en-US" sz="1100" b="0" i="0" kern="1200" dirty="0">
                          <a:solidFill>
                            <a:schemeClr val="dk1"/>
                          </a:solidFill>
                          <a:effectLst/>
                          <a:latin typeface="+mn-lt"/>
                          <a:ea typeface="+mn-ea"/>
                          <a:cs typeface="+mn-cs"/>
                        </a:rPr>
                        <a:t>Changes to the charging policy, if needed</a:t>
                      </a:r>
                    </a:p>
                  </a:txBody>
                  <a:tcPr/>
                </a:tc>
                <a:tc>
                  <a:txBody>
                    <a:bodyPr/>
                    <a:lstStyle/>
                    <a:p>
                      <a:r>
                        <a:rPr lang="en-US" sz="1100" dirty="0"/>
                        <a:t>Yes, </a:t>
                      </a:r>
                      <a:endParaRPr lang="en-US" sz="1100" b="0" i="0" u="none" strike="noStrike" kern="1200" baseline="0" dirty="0">
                        <a:solidFill>
                          <a:srgbClr val="FF0000"/>
                        </a:solidFill>
                        <a:latin typeface="+mn-lt"/>
                        <a:ea typeface="+mn-ea"/>
                        <a:cs typeface="+mn-cs"/>
                      </a:endParaRPr>
                    </a:p>
                    <a:p>
                      <a:r>
                        <a:rPr lang="en-US" sz="1100" b="0" i="0" u="none" strike="noStrike" kern="1200" baseline="0" dirty="0">
                          <a:solidFill>
                            <a:srgbClr val="FF0000"/>
                          </a:solidFill>
                          <a:latin typeface="+mn-lt"/>
                          <a:ea typeface="+mn-ea"/>
                          <a:cs typeface="+mn-cs"/>
                        </a:rPr>
                        <a:t>TR 22.841/TS(?)</a:t>
                      </a:r>
                      <a:r>
                        <a:rPr lang="en-US" sz="1800" b="0" i="0" u="none" strike="noStrike" kern="1200" baseline="0" dirty="0">
                          <a:solidFill>
                            <a:schemeClr val="dk1"/>
                          </a:solidFill>
                          <a:latin typeface="+mn-lt"/>
                          <a:ea typeface="+mn-ea"/>
                          <a:cs typeface="+mn-cs"/>
                        </a:rPr>
                        <a:t>	</a:t>
                      </a:r>
                    </a:p>
                    <a:p>
                      <a:endParaRPr lang="en-US" sz="1100" dirty="0">
                        <a:solidFill>
                          <a:srgbClr val="FF0000"/>
                        </a:solidFill>
                      </a:endParaRPr>
                    </a:p>
                  </a:txBody>
                  <a:tcPr/>
                </a:tc>
                <a:tc>
                  <a:txBody>
                    <a:bodyPr/>
                    <a:lstStyle/>
                    <a:p>
                      <a:r>
                        <a:rPr lang="en-US" sz="1100" dirty="0"/>
                        <a:t>SA led</a:t>
                      </a:r>
                    </a:p>
                  </a:txBody>
                  <a:tcPr/>
                </a:tc>
                <a:tc>
                  <a:txBody>
                    <a:bodyPr/>
                    <a:lstStyle/>
                    <a:p>
                      <a:r>
                        <a:rPr lang="en-US" sz="1100" dirty="0"/>
                        <a:t>No</a:t>
                      </a:r>
                    </a:p>
                  </a:txBody>
                  <a:tcPr/>
                </a:tc>
                <a:tc>
                  <a:txBody>
                    <a:bodyPr/>
                    <a:lstStyle/>
                    <a:p>
                      <a:r>
                        <a:rPr lang="en-US" sz="1100" dirty="0"/>
                        <a:t>SA3 for security, SA5 for charging</a:t>
                      </a:r>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398963783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0" y="609599"/>
            <a:ext cx="10515600" cy="650241"/>
          </a:xfrm>
        </p:spPr>
        <p:txBody>
          <a:bodyPr/>
          <a:lstStyle/>
          <a:p>
            <a:r>
              <a:rPr lang="en-GB" altLang="en-US" b="1" dirty="0"/>
              <a:t>Overall View on Rel-19 Content (6/6)</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385593766"/>
              </p:ext>
            </p:extLst>
          </p:nvPr>
        </p:nvGraphicFramePr>
        <p:xfrm>
          <a:off x="50800" y="1418027"/>
          <a:ext cx="11998959" cy="4404360"/>
        </p:xfrm>
        <a:graphic>
          <a:graphicData uri="http://schemas.openxmlformats.org/drawingml/2006/table">
            <a:tbl>
              <a:tblPr firstRow="1" bandRow="1">
                <a:tableStyleId>{5C22544A-7EE6-4342-B048-85BDC9FD1C3A}</a:tableStyleId>
              </a:tblPr>
              <a:tblGrid>
                <a:gridCol w="633989">
                  <a:extLst>
                    <a:ext uri="{9D8B030D-6E8A-4147-A177-3AD203B41FA5}">
                      <a16:colId xmlns:a16="http://schemas.microsoft.com/office/drawing/2014/main" val="2236238882"/>
                    </a:ext>
                  </a:extLst>
                </a:gridCol>
                <a:gridCol w="1398011">
                  <a:extLst>
                    <a:ext uri="{9D8B030D-6E8A-4147-A177-3AD203B41FA5}">
                      <a16:colId xmlns:a16="http://schemas.microsoft.com/office/drawing/2014/main" val="562605877"/>
                    </a:ext>
                  </a:extLst>
                </a:gridCol>
                <a:gridCol w="6014720">
                  <a:extLst>
                    <a:ext uri="{9D8B030D-6E8A-4147-A177-3AD203B41FA5}">
                      <a16:colId xmlns:a16="http://schemas.microsoft.com/office/drawing/2014/main" val="824553124"/>
                    </a:ext>
                  </a:extLst>
                </a:gridCol>
                <a:gridCol w="1148080">
                  <a:extLst>
                    <a:ext uri="{9D8B030D-6E8A-4147-A177-3AD203B41FA5}">
                      <a16:colId xmlns:a16="http://schemas.microsoft.com/office/drawing/2014/main" val="4265244648"/>
                    </a:ext>
                  </a:extLst>
                </a:gridCol>
                <a:gridCol w="762000">
                  <a:extLst>
                    <a:ext uri="{9D8B030D-6E8A-4147-A177-3AD203B41FA5}">
                      <a16:colId xmlns:a16="http://schemas.microsoft.com/office/drawing/2014/main" val="714072198"/>
                    </a:ext>
                  </a:extLst>
                </a:gridCol>
                <a:gridCol w="1036320">
                  <a:extLst>
                    <a:ext uri="{9D8B030D-6E8A-4147-A177-3AD203B41FA5}">
                      <a16:colId xmlns:a16="http://schemas.microsoft.com/office/drawing/2014/main" val="1390949308"/>
                    </a:ext>
                  </a:extLst>
                </a:gridCol>
                <a:gridCol w="1005839">
                  <a:extLst>
                    <a:ext uri="{9D8B030D-6E8A-4147-A177-3AD203B41FA5}">
                      <a16:colId xmlns:a16="http://schemas.microsoft.com/office/drawing/2014/main" val="129207063"/>
                    </a:ext>
                  </a:extLst>
                </a:gridCol>
              </a:tblGrid>
              <a:tr h="553123">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2712610">
                <a:tc>
                  <a:txBody>
                    <a:bodyPr/>
                    <a:lstStyle/>
                    <a:p>
                      <a:r>
                        <a:rPr lang="en-US" sz="1100" dirty="0"/>
                        <a:t>6</a:t>
                      </a:r>
                    </a:p>
                  </a:txBody>
                  <a:tcPr/>
                </a:tc>
                <a:tc>
                  <a:txBody>
                    <a:bodyPr/>
                    <a:lstStyle/>
                    <a:p>
                      <a:r>
                        <a:rPr lang="en-US" sz="1100" b="1" dirty="0"/>
                        <a:t>Proximity based services Phase-3</a:t>
                      </a:r>
                    </a:p>
                    <a:p>
                      <a:endParaRPr lang="en-US" sz="1100" dirty="0"/>
                    </a:p>
                  </a:txBody>
                  <a:tcPr/>
                </a:tc>
                <a:tc>
                  <a:txBody>
                    <a:bodyPr/>
                    <a:lstStyle/>
                    <a:p>
                      <a:pPr marL="0" marR="0" lvl="0" indent="0" algn="l" defTabSz="914400" rtl="0" eaLnBrk="1" fontAlgn="auto" latinLnBrk="0" hangingPunct="1">
                        <a:lnSpc>
                          <a:spcPts val="1200"/>
                        </a:lnSpc>
                        <a:spcBef>
                          <a:spcPts val="0"/>
                        </a:spcBef>
                        <a:spcAft>
                          <a:spcPts val="0"/>
                        </a:spcAft>
                        <a:buClrTx/>
                        <a:buSzTx/>
                        <a:buFont typeface="+mj-lt"/>
                        <a:buNone/>
                        <a:tabLst/>
                        <a:defRPr/>
                      </a:pPr>
                      <a:r>
                        <a:rPr lang="en-GB" sz="1100" i="0" kern="1200" dirty="0">
                          <a:solidFill>
                            <a:schemeClr val="dk1"/>
                          </a:solidFill>
                          <a:effectLst/>
                          <a:latin typeface="+mn-lt"/>
                          <a:ea typeface="+mn-ea"/>
                          <a:cs typeface="+mn-cs"/>
                        </a:rPr>
                        <a:t>The study item aims at further investigating 5G System enhancements to support Proximity Services, based on what has been specified in Rel-17 and Rel-18</a:t>
                      </a:r>
                      <a:r>
                        <a:rPr lang="en-US" sz="1100" b="0" i="0" u="none" strike="noStrike" kern="1200" baseline="0" dirty="0">
                          <a:solidFill>
                            <a:schemeClr val="dk1"/>
                          </a:solidFill>
                          <a:latin typeface="+mn-lt"/>
                          <a:ea typeface="+mn-ea"/>
                          <a:cs typeface="+mn-cs"/>
                        </a:rPr>
                        <a:t>. </a:t>
                      </a:r>
                      <a:r>
                        <a:rPr lang="en-GB" sz="1100" i="0" kern="1200" dirty="0">
                          <a:solidFill>
                            <a:schemeClr val="dk1"/>
                          </a:solidFill>
                          <a:effectLst/>
                          <a:latin typeface="+mn-lt"/>
                          <a:ea typeface="+mn-ea"/>
                          <a:cs typeface="+mn-cs"/>
                        </a:rPr>
                        <a:t>The detailed objectives are to investigate potential 5GS enhancements in order to support the work tasks as described below. </a:t>
                      </a:r>
                      <a:endParaRPr lang="en-US" sz="1100" kern="1200" dirty="0">
                        <a:solidFill>
                          <a:schemeClr val="dk1"/>
                        </a:solidFill>
                        <a:effectLst/>
                        <a:latin typeface="+mn-lt"/>
                        <a:ea typeface="+mn-ea"/>
                        <a:cs typeface="+mn-cs"/>
                      </a:endParaRPr>
                    </a:p>
                    <a:p>
                      <a:pPr marL="0" indent="0">
                        <a:buFont typeface="+mj-lt"/>
                        <a:buNone/>
                      </a:pPr>
                      <a:endParaRPr lang="en-US" sz="1100" kern="1200" dirty="0">
                        <a:solidFill>
                          <a:schemeClr val="dk1"/>
                        </a:solidFill>
                        <a:effectLst/>
                        <a:latin typeface="+mn-lt"/>
                        <a:ea typeface="+mn-ea"/>
                        <a:cs typeface="+mn-cs"/>
                      </a:endParaRPr>
                    </a:p>
                    <a:p>
                      <a:pPr marL="0" indent="0">
                        <a:lnSpc>
                          <a:spcPct val="100000"/>
                        </a:lnSpc>
                        <a:spcAft>
                          <a:spcPts val="600"/>
                        </a:spcAft>
                        <a:buFont typeface="+mj-lt"/>
                        <a:buNone/>
                      </a:pPr>
                      <a:r>
                        <a:rPr lang="en-US" sz="1100" b="1" kern="1200" dirty="0">
                          <a:solidFill>
                            <a:schemeClr val="dk1"/>
                          </a:solidFill>
                          <a:effectLst/>
                          <a:latin typeface="+mn-lt"/>
                          <a:ea typeface="+mn-ea"/>
                          <a:cs typeface="+mn-cs"/>
                        </a:rPr>
                        <a:t>Key Work Tasks includes defining - </a:t>
                      </a:r>
                    </a:p>
                    <a:p>
                      <a:pPr hangingPunct="0">
                        <a:lnSpc>
                          <a:spcPct val="100000"/>
                        </a:lnSpc>
                        <a:spcAft>
                          <a:spcPts val="600"/>
                        </a:spcAft>
                      </a:pPr>
                      <a:r>
                        <a:rPr lang="en-GB" sz="1100" kern="1200" dirty="0">
                          <a:solidFill>
                            <a:schemeClr val="dk1"/>
                          </a:solidFill>
                          <a:effectLst/>
                          <a:latin typeface="+mn-lt"/>
                          <a:ea typeface="+mn-ea"/>
                          <a:cs typeface="+mn-cs"/>
                        </a:rPr>
                        <a:t>1. Continued to extend the relay capabilities to support to support:</a:t>
                      </a:r>
                      <a:endParaRPr lang="en-US" sz="1100" kern="1200" dirty="0">
                        <a:solidFill>
                          <a:schemeClr val="dk1"/>
                        </a:solidFill>
                        <a:effectLst/>
                        <a:latin typeface="+mn-lt"/>
                        <a:ea typeface="+mn-ea"/>
                        <a:cs typeface="+mn-cs"/>
                      </a:endParaRPr>
                    </a:p>
                    <a:p>
                      <a:pPr marL="346075" lvl="1" indent="-171450" hangingPunct="0">
                        <a:lnSpc>
                          <a:spcPct val="100000"/>
                        </a:lnSpc>
                        <a:spcAft>
                          <a:spcPts val="600"/>
                        </a:spcAft>
                        <a:buFont typeface="Wingdings" panose="05000000000000000000" pitchFamily="2" charset="2"/>
                        <a:buChar char="§"/>
                      </a:pPr>
                      <a:r>
                        <a:rPr lang="en-GB" sz="1100" kern="1200" dirty="0">
                          <a:solidFill>
                            <a:schemeClr val="dk1"/>
                          </a:solidFill>
                          <a:effectLst/>
                          <a:latin typeface="+mn-lt"/>
                          <a:ea typeface="+mn-ea"/>
                          <a:cs typeface="+mn-cs"/>
                        </a:rPr>
                        <a:t>The multi-path relay to enable network managed multi-path indirect network connection.</a:t>
                      </a:r>
                      <a:endParaRPr lang="en-US" sz="1100" kern="1200" dirty="0">
                        <a:solidFill>
                          <a:schemeClr val="dk1"/>
                        </a:solidFill>
                        <a:effectLst/>
                        <a:latin typeface="+mn-lt"/>
                        <a:ea typeface="+mn-ea"/>
                        <a:cs typeface="+mn-cs"/>
                      </a:endParaRPr>
                    </a:p>
                    <a:p>
                      <a:pPr marL="346075" lvl="1" indent="-171450" hangingPunct="0">
                        <a:lnSpc>
                          <a:spcPct val="100000"/>
                        </a:lnSpc>
                        <a:spcAft>
                          <a:spcPts val="600"/>
                        </a:spcAft>
                        <a:buFont typeface="Wingdings" panose="05000000000000000000" pitchFamily="2" charset="2"/>
                        <a:buChar char="§"/>
                      </a:pPr>
                      <a:r>
                        <a:rPr lang="en-GB" sz="1100" kern="1200" dirty="0">
                          <a:solidFill>
                            <a:schemeClr val="dk1"/>
                          </a:solidFill>
                          <a:effectLst/>
                          <a:latin typeface="+mn-lt"/>
                          <a:ea typeface="+mn-ea"/>
                          <a:cs typeface="+mn-cs"/>
                        </a:rPr>
                        <a:t>Multi hop U2N Relay, U2U Relay.</a:t>
                      </a:r>
                      <a:endParaRPr lang="en-US" sz="1100" kern="1200" dirty="0">
                        <a:solidFill>
                          <a:schemeClr val="dk1"/>
                        </a:solidFill>
                        <a:effectLst/>
                        <a:latin typeface="+mn-lt"/>
                        <a:ea typeface="+mn-ea"/>
                        <a:cs typeface="+mn-cs"/>
                      </a:endParaRPr>
                    </a:p>
                    <a:p>
                      <a:pPr marL="346075" lvl="1" indent="-171450" hangingPunct="0">
                        <a:lnSpc>
                          <a:spcPct val="100000"/>
                        </a:lnSpc>
                        <a:spcAft>
                          <a:spcPts val="600"/>
                        </a:spcAft>
                        <a:buFont typeface="Wingdings" panose="05000000000000000000" pitchFamily="2" charset="2"/>
                        <a:buChar char="§"/>
                      </a:pPr>
                      <a:r>
                        <a:rPr lang="en-GB" sz="1100" kern="1200" dirty="0">
                          <a:solidFill>
                            <a:schemeClr val="dk1"/>
                          </a:solidFill>
                          <a:effectLst/>
                          <a:latin typeface="+mn-lt"/>
                          <a:ea typeface="+mn-ea"/>
                          <a:cs typeface="+mn-cs"/>
                        </a:rPr>
                        <a:t>Group mobility for L2 U2N Relay.</a:t>
                      </a:r>
                      <a:endParaRPr lang="en-US" sz="1100" kern="1200" dirty="0">
                        <a:solidFill>
                          <a:schemeClr val="dk1"/>
                        </a:solidFill>
                        <a:effectLst/>
                        <a:latin typeface="+mn-lt"/>
                        <a:ea typeface="+mn-ea"/>
                        <a:cs typeface="+mn-cs"/>
                      </a:endParaRPr>
                    </a:p>
                    <a:p>
                      <a:pPr marL="346075" lvl="1" indent="-171450" hangingPunct="0">
                        <a:lnSpc>
                          <a:spcPct val="100000"/>
                        </a:lnSpc>
                        <a:spcAft>
                          <a:spcPts val="600"/>
                        </a:spcAft>
                        <a:buFont typeface="Wingdings" panose="05000000000000000000" pitchFamily="2" charset="2"/>
                        <a:buChar char="§"/>
                      </a:pPr>
                      <a:r>
                        <a:rPr lang="en-GB" sz="1100" kern="1200" dirty="0">
                          <a:solidFill>
                            <a:schemeClr val="dk1"/>
                          </a:solidFill>
                          <a:effectLst/>
                          <a:latin typeface="+mn-lt"/>
                          <a:ea typeface="+mn-ea"/>
                          <a:cs typeface="+mn-cs"/>
                        </a:rPr>
                        <a:t>MBS support over U2N Relay.</a:t>
                      </a:r>
                      <a:endParaRPr lang="en-US" sz="1100" kern="1200" dirty="0">
                        <a:solidFill>
                          <a:schemeClr val="dk1"/>
                        </a:solidFill>
                        <a:effectLst/>
                        <a:latin typeface="+mn-lt"/>
                        <a:ea typeface="+mn-ea"/>
                        <a:cs typeface="+mn-cs"/>
                      </a:endParaRPr>
                    </a:p>
                    <a:p>
                      <a:pPr hangingPunct="0">
                        <a:lnSpc>
                          <a:spcPct val="100000"/>
                        </a:lnSpc>
                        <a:spcAft>
                          <a:spcPts val="600"/>
                        </a:spcAft>
                      </a:pPr>
                      <a:endParaRPr lang="en-GB" sz="1100" kern="1200" dirty="0">
                        <a:solidFill>
                          <a:schemeClr val="dk1"/>
                        </a:solidFill>
                        <a:effectLst/>
                        <a:latin typeface="+mn-lt"/>
                        <a:ea typeface="+mn-ea"/>
                        <a:cs typeface="+mn-cs"/>
                      </a:endParaRPr>
                    </a:p>
                    <a:p>
                      <a:pPr hangingPunct="0">
                        <a:lnSpc>
                          <a:spcPct val="100000"/>
                        </a:lnSpc>
                        <a:spcAft>
                          <a:spcPts val="600"/>
                        </a:spcAft>
                      </a:pPr>
                      <a:endParaRPr lang="en-GB" sz="1100" kern="1200" dirty="0">
                        <a:solidFill>
                          <a:schemeClr val="dk1"/>
                        </a:solidFill>
                        <a:effectLst/>
                        <a:latin typeface="+mn-lt"/>
                        <a:ea typeface="+mn-ea"/>
                        <a:cs typeface="+mn-cs"/>
                      </a:endParaRPr>
                    </a:p>
                    <a:p>
                      <a:pPr hangingPunct="0">
                        <a:lnSpc>
                          <a:spcPct val="100000"/>
                        </a:lnSpc>
                        <a:spcAft>
                          <a:spcPts val="600"/>
                        </a:spcAft>
                      </a:pPr>
                      <a:endParaRPr lang="en-GB" sz="1100" kern="1200" dirty="0">
                        <a:solidFill>
                          <a:schemeClr val="dk1"/>
                        </a:solidFill>
                        <a:effectLst/>
                        <a:latin typeface="+mn-lt"/>
                        <a:ea typeface="+mn-ea"/>
                        <a:cs typeface="+mn-cs"/>
                      </a:endParaRPr>
                    </a:p>
                    <a:p>
                      <a:pPr hangingPunct="0">
                        <a:lnSpc>
                          <a:spcPct val="100000"/>
                        </a:lnSpc>
                        <a:spcAft>
                          <a:spcPts val="600"/>
                        </a:spcAft>
                      </a:pPr>
                      <a:endParaRPr lang="en-GB" sz="1100" kern="1200" dirty="0">
                        <a:solidFill>
                          <a:schemeClr val="dk1"/>
                        </a:solidFill>
                        <a:effectLst/>
                        <a:latin typeface="+mn-lt"/>
                        <a:ea typeface="+mn-ea"/>
                        <a:cs typeface="+mn-cs"/>
                      </a:endParaRPr>
                    </a:p>
                    <a:p>
                      <a:pPr hangingPunct="0">
                        <a:lnSpc>
                          <a:spcPct val="100000"/>
                        </a:lnSpc>
                        <a:spcAft>
                          <a:spcPts val="600"/>
                        </a:spcAft>
                      </a:pPr>
                      <a:endParaRPr lang="en-GB" sz="1100" kern="1200" dirty="0">
                        <a:solidFill>
                          <a:schemeClr val="dk1"/>
                        </a:solidFill>
                        <a:effectLst/>
                        <a:latin typeface="+mn-lt"/>
                        <a:ea typeface="+mn-ea"/>
                        <a:cs typeface="+mn-cs"/>
                      </a:endParaRPr>
                    </a:p>
                    <a:p>
                      <a:pPr hangingPunct="0">
                        <a:lnSpc>
                          <a:spcPct val="100000"/>
                        </a:lnSpc>
                        <a:spcAft>
                          <a:spcPts val="600"/>
                        </a:spcAft>
                      </a:pPr>
                      <a:endParaRPr lang="en-GB" sz="1100" kern="1200" dirty="0">
                        <a:solidFill>
                          <a:schemeClr val="dk1"/>
                        </a:solidFill>
                        <a:effectLst/>
                        <a:latin typeface="+mn-lt"/>
                        <a:ea typeface="+mn-ea"/>
                        <a:cs typeface="+mn-cs"/>
                      </a:endParaRPr>
                    </a:p>
                    <a:p>
                      <a:pPr hangingPunct="0">
                        <a:lnSpc>
                          <a:spcPct val="100000"/>
                        </a:lnSpc>
                        <a:spcAft>
                          <a:spcPts val="600"/>
                        </a:spcAft>
                      </a:pPr>
                      <a:endParaRPr lang="en-GB" sz="1100" kern="1200" dirty="0">
                        <a:solidFill>
                          <a:schemeClr val="dk1"/>
                        </a:solidFill>
                        <a:effectLst/>
                        <a:latin typeface="+mn-lt"/>
                        <a:ea typeface="+mn-ea"/>
                        <a:cs typeface="+mn-cs"/>
                      </a:endParaRPr>
                    </a:p>
                  </a:txBody>
                  <a:tcPr/>
                </a:tc>
                <a:tc>
                  <a:txBody>
                    <a:bodyPr/>
                    <a:lstStyle/>
                    <a:p>
                      <a:r>
                        <a:rPr lang="en-US" sz="1100" dirty="0"/>
                        <a:t>Yes, </a:t>
                      </a:r>
                      <a:endParaRPr lang="en-US" sz="1100" b="0" i="0" u="none" strike="noStrike" kern="1200" baseline="0" dirty="0">
                        <a:solidFill>
                          <a:srgbClr val="FF0000"/>
                        </a:solidFill>
                        <a:latin typeface="+mn-lt"/>
                        <a:ea typeface="+mn-ea"/>
                        <a:cs typeface="+mn-cs"/>
                      </a:endParaRPr>
                    </a:p>
                    <a:p>
                      <a:endParaRPr lang="en-US" sz="1100" b="0" i="0" u="none" strike="noStrike" kern="1200" baseline="0" dirty="0">
                        <a:solidFill>
                          <a:srgbClr val="FF0000"/>
                        </a:solidFill>
                        <a:latin typeface="+mn-lt"/>
                        <a:ea typeface="+mn-ea"/>
                        <a:cs typeface="+mn-cs"/>
                      </a:endParaRPr>
                    </a:p>
                    <a:p>
                      <a:r>
                        <a:rPr lang="en-US" sz="1100" b="0" i="0" u="none" strike="noStrike" kern="1200" baseline="0" dirty="0">
                          <a:solidFill>
                            <a:srgbClr val="FF0000"/>
                          </a:solidFill>
                          <a:latin typeface="+mn-lt"/>
                          <a:ea typeface="+mn-ea"/>
                          <a:cs typeface="+mn-cs"/>
                        </a:rPr>
                        <a:t>TS 22.278, TS 22.261, TS  22.115</a:t>
                      </a:r>
                      <a:r>
                        <a:rPr lang="en-US" sz="1800" b="0" i="0" u="none" strike="noStrike" kern="1200" baseline="0" dirty="0">
                          <a:solidFill>
                            <a:schemeClr val="dk1"/>
                          </a:solidFill>
                          <a:latin typeface="+mn-lt"/>
                          <a:ea typeface="+mn-ea"/>
                          <a:cs typeface="+mn-cs"/>
                        </a:rPr>
                        <a:t>	</a:t>
                      </a:r>
                    </a:p>
                    <a:p>
                      <a:endParaRPr lang="en-US" sz="1100" dirty="0">
                        <a:solidFill>
                          <a:srgbClr val="FF0000"/>
                        </a:solidFill>
                      </a:endParaRPr>
                    </a:p>
                  </a:txBody>
                  <a:tcPr/>
                </a:tc>
                <a:tc>
                  <a:txBody>
                    <a:bodyPr/>
                    <a:lstStyle/>
                    <a:p>
                      <a:r>
                        <a:rPr lang="en-US" sz="1100" dirty="0"/>
                        <a:t>SA led</a:t>
                      </a:r>
                    </a:p>
                  </a:txBody>
                  <a:tcPr/>
                </a:tc>
                <a:tc>
                  <a:txBody>
                    <a:bodyPr/>
                    <a:lstStyle/>
                    <a:p>
                      <a:r>
                        <a:rPr lang="en-US" sz="1100" dirty="0"/>
                        <a:t>Yes, Major</a:t>
                      </a:r>
                    </a:p>
                  </a:txBody>
                  <a:tcPr/>
                </a:tc>
                <a:tc>
                  <a:txBody>
                    <a:bodyPr/>
                    <a:lstStyle/>
                    <a:p>
                      <a:r>
                        <a:rPr lang="en-US" sz="1100" dirty="0"/>
                        <a:t>SA3 for security, SA5 for charging</a:t>
                      </a:r>
                    </a:p>
                  </a:txBody>
                  <a:tcPr/>
                </a:tc>
                <a:extLst>
                  <a:ext uri="{0D108BD9-81ED-4DB2-BD59-A6C34878D82A}">
                    <a16:rowId xmlns:a16="http://schemas.microsoft.com/office/drawing/2014/main" val="1961773117"/>
                  </a:ext>
                </a:extLst>
              </a:tr>
            </a:tbl>
          </a:graphicData>
        </a:graphic>
      </p:graphicFrame>
      <p:grpSp>
        <p:nvGrpSpPr>
          <p:cNvPr id="4" name="Group 3">
            <a:extLst>
              <a:ext uri="{FF2B5EF4-FFF2-40B4-BE49-F238E27FC236}">
                <a16:creationId xmlns:a16="http://schemas.microsoft.com/office/drawing/2014/main" id="{A64CF5D4-FF52-ECE5-5AF1-FC8BEF93D219}"/>
              </a:ext>
            </a:extLst>
          </p:cNvPr>
          <p:cNvGrpSpPr/>
          <p:nvPr/>
        </p:nvGrpSpPr>
        <p:grpSpPr>
          <a:xfrm>
            <a:off x="2230430" y="4197427"/>
            <a:ext cx="5644427" cy="1583129"/>
            <a:chOff x="2230430" y="4197427"/>
            <a:chExt cx="5644427" cy="1583129"/>
          </a:xfrm>
        </p:grpSpPr>
        <p:pic>
          <p:nvPicPr>
            <p:cNvPr id="8" name="Picture 7">
              <a:extLst>
                <a:ext uri="{FF2B5EF4-FFF2-40B4-BE49-F238E27FC236}">
                  <a16:creationId xmlns:a16="http://schemas.microsoft.com/office/drawing/2014/main" id="{9BAF8816-CE59-8A82-BE0B-E07819AA5C34}"/>
                </a:ext>
              </a:extLst>
            </p:cNvPr>
            <p:cNvPicPr>
              <a:picLocks noChangeAspect="1"/>
            </p:cNvPicPr>
            <p:nvPr/>
          </p:nvPicPr>
          <p:blipFill>
            <a:blip r:embed="rId3"/>
            <a:stretch>
              <a:fillRect/>
            </a:stretch>
          </p:blipFill>
          <p:spPr>
            <a:xfrm>
              <a:off x="2230430" y="4197427"/>
              <a:ext cx="5644427" cy="1583129"/>
            </a:xfrm>
            <a:prstGeom prst="rect">
              <a:avLst/>
            </a:prstGeom>
          </p:spPr>
        </p:pic>
        <p:sp>
          <p:nvSpPr>
            <p:cNvPr id="3" name="TextBox 2">
              <a:extLst>
                <a:ext uri="{FF2B5EF4-FFF2-40B4-BE49-F238E27FC236}">
                  <a16:creationId xmlns:a16="http://schemas.microsoft.com/office/drawing/2014/main" id="{4767CAF6-4A5E-57DE-C157-88AA940D1F56}"/>
                </a:ext>
              </a:extLst>
            </p:cNvPr>
            <p:cNvSpPr txBox="1"/>
            <p:nvPr/>
          </p:nvSpPr>
          <p:spPr>
            <a:xfrm>
              <a:off x="2313542" y="4263529"/>
              <a:ext cx="2613216" cy="261610"/>
            </a:xfrm>
            <a:prstGeom prst="rect">
              <a:avLst/>
            </a:prstGeom>
            <a:noFill/>
          </p:spPr>
          <p:txBody>
            <a:bodyPr wrap="none" rtlCol="0">
              <a:spAutoFit/>
            </a:bodyPr>
            <a:lstStyle/>
            <a:p>
              <a:r>
                <a:rPr lang="en-US" sz="1100" b="1" u="sng" dirty="0">
                  <a:latin typeface="Abadi" panose="020B0604020104020204" pitchFamily="34" charset="0"/>
                </a:rPr>
                <a:t>Concepts of various Relay Configurations</a:t>
              </a:r>
            </a:p>
          </p:txBody>
        </p:sp>
      </p:grpSp>
    </p:spTree>
    <p:extLst>
      <p:ext uri="{BB962C8B-B14F-4D97-AF65-F5344CB8AC3E}">
        <p14:creationId xmlns:p14="http://schemas.microsoft.com/office/powerpoint/2010/main" val="161731050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http://purl.org/dc/dcmitype/"/>
    <ds:schemaRef ds:uri="http://purl.org/dc/terms/"/>
    <ds:schemaRef ds:uri="679a257e-872f-4c98-9e8a-0a9c104f72cd"/>
    <ds:schemaRef ds:uri="280d8efa-eff2-4910-88d2-79ca146720c4"/>
    <ds:schemaRef ds:uri="http://schemas.openxmlformats.org/package/2006/metadata/core-properties"/>
    <ds:schemaRef ds:uri="http://purl.org/dc/elements/1.1/"/>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10034</TotalTime>
  <Words>4805</Words>
  <Application>Microsoft Office PowerPoint</Application>
  <PresentationFormat>Widescreen</PresentationFormat>
  <Paragraphs>426</Paragraphs>
  <Slides>21</Slides>
  <Notes>7</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21</vt:i4>
      </vt:variant>
    </vt:vector>
  </HeadingPairs>
  <TitlesOfParts>
    <vt:vector size="42" baseType="lpstr">
      <vt:lpstr>Abadi</vt:lpstr>
      <vt:lpstr>Aharoni</vt:lpstr>
      <vt:lpstr>Aldhabi</vt:lpstr>
      <vt:lpstr>Amasis MT Pro Medium</vt:lpstr>
      <vt:lpstr>Aparajita</vt:lpstr>
      <vt:lpstr>Arial</vt:lpstr>
      <vt:lpstr>Arial </vt:lpstr>
      <vt:lpstr>Arial Narrow</vt:lpstr>
      <vt:lpstr>Arial Rounded MT Bold</vt:lpstr>
      <vt:lpstr>Calibri</vt:lpstr>
      <vt:lpstr>Calibri Light</vt:lpstr>
      <vt:lpstr>Cavolini</vt:lpstr>
      <vt:lpstr>Comic Sans MS</vt:lpstr>
      <vt:lpstr>Helvetica Neue</vt:lpstr>
      <vt:lpstr>OPPOSans R</vt:lpstr>
      <vt:lpstr>OPPOSans-S R</vt:lpstr>
      <vt:lpstr>OPPOSans-S-M</vt:lpstr>
      <vt:lpstr>OPPOSans-S-R</vt:lpstr>
      <vt:lpstr>Times New Roman</vt:lpstr>
      <vt:lpstr>Wingdings</vt:lpstr>
      <vt:lpstr>Office Theme</vt:lpstr>
      <vt:lpstr>OPPO views on Rel-19</vt:lpstr>
      <vt:lpstr>Perspectives from OPPO on Rel-19</vt:lpstr>
      <vt:lpstr>Outline</vt:lpstr>
      <vt:lpstr>Overall View on Rel-19 Content (1/6)</vt:lpstr>
      <vt:lpstr>Overall View on Rel-19 Content (2/6)</vt:lpstr>
      <vt:lpstr>Overall View on Rel-19 Content (3/6)</vt:lpstr>
      <vt:lpstr>Overall View on Rel-19 Content (4/6)</vt:lpstr>
      <vt:lpstr>Overall View on Rel-19 Content (5/6)</vt:lpstr>
      <vt:lpstr>Overall View on Rel-19 Content (6/6)</vt:lpstr>
      <vt:lpstr>PowerPoint Presentation</vt:lpstr>
      <vt:lpstr>Opportunities for 5G Operators for Implementing Cross-domain AI/ML</vt:lpstr>
      <vt:lpstr>Mobile Operator Charging Considerations for AI/ML-As-A-Services</vt:lpstr>
      <vt:lpstr>PowerPoint Presentation</vt:lpstr>
      <vt:lpstr>PowerPoint Presentation</vt:lpstr>
      <vt:lpstr>Opportunities for 5G Operators for Supporting Ambient IoT Services</vt:lpstr>
      <vt:lpstr>Mobile Operators Charging Considerations for AIoT-As-A-Services </vt:lpstr>
      <vt:lpstr>Traffic Steering, Switching and Splitting over Dual 3GPP Accesses (DualSteer) </vt:lpstr>
      <vt:lpstr>Summary – Factors Influencing OPPO’s Views on R19 Priority</vt:lpstr>
      <vt:lpstr>PowerPoint Presentation</vt:lpstr>
      <vt:lpstr>R19 Priority from OPPO</vt:lpstr>
      <vt:lpstr>Overall View on Rel-19 Contents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Tricci</cp:lastModifiedBy>
  <cp:revision>724</cp:revision>
  <cp:lastPrinted>2023-06-02T11:57:26Z</cp:lastPrinted>
  <dcterms:created xsi:type="dcterms:W3CDTF">2010-02-05T13:52:04Z</dcterms:created>
  <dcterms:modified xsi:type="dcterms:W3CDTF">2023-06-02T12:19:11Z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